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TimesNewRomanPS-BoldMT" panose="020B0604020202020204" charset="0"/>
      <p:bold r:id="rId29"/>
    </p:embeddedFont>
    <p:embeddedFont>
      <p:font typeface="CenturyGothic-Bold" panose="020B0604020202020204" charset="0"/>
      <p:bold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01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52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3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7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7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8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af.su/documents/sudiya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as-so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101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8228076" y="9144"/>
            <a:ext cx="3810000" cy="3810001"/>
          </a:xfrm>
          <a:custGeom>
            <a:avLst/>
            <a:gdLst/>
            <a:ahLst/>
            <a:cxnLst/>
            <a:rect l="0" t="0" r="0" b="0"/>
            <a:pathLst>
              <a:path w="3810000" h="3810001">
                <a:moveTo>
                  <a:pt x="3810000" y="0"/>
                </a:moveTo>
                <a:lnTo>
                  <a:pt x="0" y="3810001"/>
                </a:lnTo>
              </a:path>
            </a:pathLst>
          </a:custGeom>
          <a:noFill/>
          <a:ln w="12191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6108191" y="91441"/>
            <a:ext cx="6080634" cy="6080658"/>
          </a:xfrm>
          <a:custGeom>
            <a:avLst/>
            <a:gdLst/>
            <a:ahLst/>
            <a:cxnLst/>
            <a:rect l="0" t="0" r="0" b="0"/>
            <a:pathLst>
              <a:path w="6080634" h="6080658">
                <a:moveTo>
                  <a:pt x="6080634" y="0"/>
                </a:moveTo>
                <a:lnTo>
                  <a:pt x="0" y="6080658"/>
                </a:lnTo>
              </a:path>
            </a:pathLst>
          </a:custGeom>
          <a:noFill/>
          <a:ln w="12191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7235952" y="228600"/>
            <a:ext cx="4953000" cy="4953000"/>
          </a:xfrm>
          <a:custGeom>
            <a:avLst/>
            <a:gdLst/>
            <a:ahLst/>
            <a:cxnLst/>
            <a:rect l="0" t="0" r="0" b="0"/>
            <a:pathLst>
              <a:path w="4953000" h="4953000">
                <a:moveTo>
                  <a:pt x="4953000" y="0"/>
                </a:moveTo>
                <a:lnTo>
                  <a:pt x="0" y="4953000"/>
                </a:lnTo>
              </a:path>
            </a:pathLst>
          </a:custGeom>
          <a:noFill/>
          <a:ln w="12191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7337297" y="32767"/>
            <a:ext cx="4853051" cy="4853051"/>
          </a:xfrm>
          <a:custGeom>
            <a:avLst/>
            <a:gdLst/>
            <a:ahLst/>
            <a:cxnLst/>
            <a:rect l="0" t="0" r="0" b="0"/>
            <a:pathLst>
              <a:path w="4853051" h="4853051">
                <a:moveTo>
                  <a:pt x="4853051" y="0"/>
                </a:moveTo>
                <a:lnTo>
                  <a:pt x="0" y="4853051"/>
                </a:lnTo>
              </a:path>
            </a:pathLst>
          </a:custGeom>
          <a:noFill/>
          <a:ln w="320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7846314" y="610362"/>
            <a:ext cx="4343400" cy="4343400"/>
          </a:xfrm>
          <a:custGeom>
            <a:avLst/>
            <a:gdLst/>
            <a:ahLst/>
            <a:cxnLst/>
            <a:rect l="0" t="0" r="0" b="0"/>
            <a:pathLst>
              <a:path w="4343400" h="4343400">
                <a:moveTo>
                  <a:pt x="4343400" y="0"/>
                </a:moveTo>
                <a:lnTo>
                  <a:pt x="0" y="4343400"/>
                </a:lnTo>
              </a:path>
            </a:pathLst>
          </a:custGeom>
          <a:noFill/>
          <a:ln w="320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0268" y="6353562"/>
            <a:ext cx="3760470" cy="515861"/>
          </a:xfrm>
          <a:prstGeom prst="rect">
            <a:avLst/>
          </a:prstGeom>
          <a:noFill/>
        </p:spPr>
      </p:pic>
      <p:pic>
        <p:nvPicPr>
          <p:cNvPr id="112" name="Picture 1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8763" y="3391480"/>
            <a:ext cx="3733038" cy="2527553"/>
          </a:xfrm>
          <a:prstGeom prst="rect">
            <a:avLst/>
          </a:prstGeom>
          <a:noFill/>
        </p:spPr>
      </p:pic>
      <p:pic>
        <p:nvPicPr>
          <p:cNvPr id="113" name="Picture 1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08" y="252984"/>
            <a:ext cx="1322832" cy="1348739"/>
          </a:xfrm>
          <a:prstGeom prst="rect">
            <a:avLst/>
          </a:prstGeom>
          <a:noFill/>
        </p:spPr>
      </p:pic>
      <p:sp>
        <p:nvSpPr>
          <p:cNvPr id="114" name="Rectangle 114"/>
          <p:cNvSpPr/>
          <p:nvPr/>
        </p:nvSpPr>
        <p:spPr>
          <a:xfrm>
            <a:off x="1890850" y="1091789"/>
            <a:ext cx="997040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РЕГИОНАЛЬНЫЙ СЕМИНАР</a:t>
            </a:r>
            <a:r>
              <a:rPr lang="en-US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800" b="1" i="0" spc="0" baseline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ctr"/>
            <a:r>
              <a:rPr lang="ru-RU" sz="1800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теоретической подготовке спортивных </a:t>
            </a:r>
            <a:r>
              <a:rPr lang="ru-RU" sz="1800" b="1" i="0" spc="0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cудей</a:t>
            </a:r>
            <a:r>
              <a:rPr lang="ru-RU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 по виду спорта «автомобильный спорт» первой, второй и третьей категорий, а также кандидатов на присвоение третьей </a:t>
            </a:r>
            <a:r>
              <a:rPr lang="ru-RU" sz="1800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категории</a:t>
            </a:r>
            <a:endParaRPr lang="ru-RU" sz="1800" b="1" i="0" spc="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Rectangle 117"/>
          <p:cNvSpPr/>
          <p:nvPr/>
        </p:nvSpPr>
        <p:spPr>
          <a:xfrm>
            <a:off x="529276" y="2975357"/>
            <a:ext cx="5801909" cy="1726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600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ОБЩИЕ </a:t>
            </a:r>
            <a:r>
              <a:rPr lang="ru-RU" sz="36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3600" b="1" i="0" spc="-196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36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3600" b="1" i="0" spc="-100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36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ЖЕНИ</a:t>
            </a:r>
            <a:r>
              <a:rPr lang="ru-RU" sz="3600" b="1" i="0" spc="-12" baseline="0" dirty="0">
                <a:latin typeface="Verdana" panose="020B0604030504040204" pitchFamily="34" charset="0"/>
                <a:ea typeface="Verdana" panose="020B0604030504040204" pitchFamily="34" charset="0"/>
              </a:rPr>
              <a:t>Я </a:t>
            </a:r>
          </a:p>
          <a:p>
            <a:pPr marL="0">
              <a:lnSpc>
                <a:spcPts val="4800"/>
              </a:lnSpc>
            </a:pPr>
            <a:r>
              <a:rPr lang="ru-RU" sz="36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СПОРТИВНО</a:t>
            </a:r>
            <a:r>
              <a:rPr lang="ru-RU" sz="3600" b="1" i="0" spc="-100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36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</a:p>
          <a:p>
            <a:pPr marL="0">
              <a:lnSpc>
                <a:spcPts val="4814"/>
              </a:lnSpc>
            </a:pPr>
            <a:r>
              <a:rPr lang="ru-RU" sz="3600" b="1" i="0" spc="-52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3600" b="1" i="0" spc="-412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36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ДЕЙСТ</a:t>
            </a:r>
            <a:r>
              <a:rPr lang="ru-RU" sz="3600" b="1" i="0" spc="-264" baseline="0" dirty="0">
                <a:latin typeface="Verdana" panose="020B0604030504040204" pitchFamily="34" charset="0"/>
                <a:ea typeface="Verdana" panose="020B0604030504040204" pitchFamily="34" charset="0"/>
              </a:rPr>
              <a:t>ВА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1618773" y="319607"/>
            <a:ext cx="108521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ОО «ФЕДЕ</a:t>
            </a:r>
            <a:r>
              <a:rPr lang="ru-RU" b="1" i="0" spc="-227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АЦИЯ А</a:t>
            </a:r>
            <a:r>
              <a:rPr lang="ru-RU" b="1" i="0" spc="-29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1" i="0" spc="-26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ОМОБИЛЬНО</a:t>
            </a:r>
            <a:r>
              <a:rPr lang="ru-RU" b="1" i="0" spc="-53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ru-RU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СПОР</a:t>
            </a:r>
            <a:r>
              <a:rPr lang="ru-RU" b="1" i="0" spc="-83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А» </a:t>
            </a:r>
            <a:endParaRPr lang="en-US" b="1" i="0" spc="0" baseline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ctr"/>
            <a:r>
              <a:rPr lang="ru-RU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СВЕРДЛОВСКОЙ О</a:t>
            </a:r>
            <a:r>
              <a:rPr lang="ru-RU" b="1" i="0" spc="-47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b="1" i="0" spc="-85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СТИ</a:t>
            </a:r>
            <a:endParaRPr lang="ru-RU" b="1" i="0" spc="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reeform 217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Rectangle 222"/>
          <p:cNvSpPr/>
          <p:nvPr/>
        </p:nvSpPr>
        <p:spPr>
          <a:xfrm>
            <a:off x="1151839" y="549697"/>
            <a:ext cx="811337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 smtClean="0">
                <a:latin typeface="Verdana" pitchFamily="34" charset="0"/>
                <a:ea typeface="Verdana" pitchFamily="34" charset="0"/>
              </a:rPr>
              <a:t>ТРЕБОВАН</a:t>
            </a:r>
            <a:r>
              <a:rPr lang="ru-RU" sz="2800" b="1" i="0" spc="-11" baseline="0" dirty="0" smtClean="0">
                <a:latin typeface="Verdana" pitchFamily="34" charset="0"/>
                <a:ea typeface="Verdana" pitchFamily="34" charset="0"/>
              </a:rPr>
              <a:t>И</a:t>
            </a:r>
            <a:r>
              <a:rPr lang="ru-RU" sz="2800" b="1" i="0" spc="0" baseline="0" dirty="0" smtClean="0">
                <a:latin typeface="Verdana" pitchFamily="34" charset="0"/>
                <a:ea typeface="Verdana" pitchFamily="34" charset="0"/>
              </a:rPr>
              <a:t>Я К СПОРТИВНЫ</a:t>
            </a:r>
            <a:r>
              <a:rPr lang="ru-RU" sz="2800" b="1" i="0" spc="-11" baseline="0" dirty="0" smtClean="0">
                <a:latin typeface="Verdana" pitchFamily="34" charset="0"/>
                <a:ea typeface="Verdana" pitchFamily="34" charset="0"/>
              </a:rPr>
              <a:t>М</a:t>
            </a:r>
            <a:r>
              <a:rPr lang="ru-RU" sz="2800" b="1" i="0" spc="0" baseline="0" dirty="0" smtClean="0">
                <a:latin typeface="Verdana" pitchFamily="34" charset="0"/>
                <a:ea typeface="Verdana" pitchFamily="34" charset="0"/>
              </a:rPr>
              <a:t> СУ</a:t>
            </a:r>
            <a:r>
              <a:rPr lang="ru-RU" sz="2800" b="1" i="0" spc="-11" baseline="0" dirty="0" smtClean="0">
                <a:latin typeface="Verdana" pitchFamily="34" charset="0"/>
                <a:ea typeface="Verdana" pitchFamily="34" charset="0"/>
              </a:rPr>
              <a:t>Д</a:t>
            </a:r>
            <a:r>
              <a:rPr lang="ru-RU" sz="2800" b="1" i="0" spc="0" baseline="0" dirty="0" smtClean="0">
                <a:latin typeface="Verdana" pitchFamily="34" charset="0"/>
                <a:ea typeface="Verdana" pitchFamily="34" charset="0"/>
              </a:rPr>
              <a:t>ЬЯМ</a:t>
            </a:r>
            <a:endParaRPr lang="ru-RU" sz="2800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3" name="Rectangle 223"/>
          <p:cNvSpPr/>
          <p:nvPr/>
        </p:nvSpPr>
        <p:spPr>
          <a:xfrm>
            <a:off x="921410" y="1866033"/>
            <a:ext cx="849052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Вып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лня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квалифи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ационные тре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вания к присвоению и </a:t>
            </a:r>
          </a:p>
        </p:txBody>
      </p:sp>
      <p:sp>
        <p:nvSpPr>
          <p:cNvPr id="224" name="Rectangle 224"/>
          <p:cNvSpPr/>
          <p:nvPr/>
        </p:nvSpPr>
        <p:spPr>
          <a:xfrm>
            <a:off x="1208227" y="2134257"/>
            <a:ext cx="632333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6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дтверждению квалифи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ационной </a:t>
            </a:r>
            <a:r>
              <a:rPr lang="ru-RU" b="1" i="0" spc="-42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64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ории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921410" y="2957471"/>
            <a:ext cx="442492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80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прак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 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</a:t>
            </a:r>
          </a:p>
        </p:txBody>
      </p:sp>
      <p:sp>
        <p:nvSpPr>
          <p:cNvPr id="226" name="Rectangle 226"/>
          <p:cNvSpPr/>
          <p:nvPr/>
        </p:nvSpPr>
        <p:spPr>
          <a:xfrm>
            <a:off x="921410" y="3780431"/>
            <a:ext cx="537262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80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теоре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ичес</a:t>
            </a:r>
            <a:r>
              <a:rPr lang="ru-RU" b="1" i="0" spc="-44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 п</a:t>
            </a:r>
            <a:r>
              <a:rPr lang="ru-RU" b="1" i="0" spc="-6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58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40" baseline="0" dirty="0">
                <a:latin typeface="Verdana" pitchFamily="34" charset="0"/>
                <a:ea typeface="Verdana" pitchFamily="34" charset="0"/>
              </a:rPr>
              <a:t>ку</a:t>
            </a:r>
          </a:p>
        </p:txBody>
      </p:sp>
      <p:sp>
        <p:nvSpPr>
          <p:cNvPr id="227" name="Rectangle 227"/>
          <p:cNvSpPr/>
          <p:nvPr/>
        </p:nvSpPr>
        <p:spPr>
          <a:xfrm>
            <a:off x="921410" y="4603772"/>
            <a:ext cx="49503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Сдав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квалифи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ационный з</a:t>
            </a:r>
            <a:r>
              <a:rPr lang="ru-RU" b="1" i="0" spc="-7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чет</a:t>
            </a:r>
          </a:p>
        </p:txBody>
      </p:sp>
      <p:sp>
        <p:nvSpPr>
          <p:cNvPr id="228" name="Rectangle 228"/>
          <p:cNvSpPr/>
          <p:nvPr/>
        </p:nvSpPr>
        <p:spPr>
          <a:xfrm>
            <a:off x="921410" y="5426707"/>
            <a:ext cx="755315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теоре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ические заня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ия в </a:t>
            </a:r>
            <a:r>
              <a:rPr lang="ru-RU" b="1" i="0" spc="-42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8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чес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 лек</a:t>
            </a:r>
            <a:r>
              <a:rPr lang="ru-RU" b="1" i="0" spc="-38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Freeform 230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411" y="1017059"/>
            <a:ext cx="9912095" cy="5292852"/>
          </a:xfrm>
          <a:prstGeom prst="rect">
            <a:avLst/>
          </a:prstGeom>
          <a:noFill/>
        </p:spPr>
      </p:pic>
      <p:sp>
        <p:nvSpPr>
          <p:cNvPr id="236" name="Rectangle 236"/>
          <p:cNvSpPr/>
          <p:nvPr/>
        </p:nvSpPr>
        <p:spPr>
          <a:xfrm>
            <a:off x="1681860" y="408667"/>
            <a:ext cx="906729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ЧТО НУЖНО</a:t>
            </a:r>
            <a:r>
              <a:rPr lang="ru-RU" sz="2800" b="1" i="0" spc="-36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ДЛЯ</a:t>
            </a:r>
            <a:r>
              <a:rPr lang="ru-RU" sz="2800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ПРИСВОЕН</a:t>
            </a:r>
            <a:r>
              <a:rPr lang="ru-RU" sz="2800" b="1" i="0" spc="-13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sz="2800" b="1" i="0" spc="-2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КАТЕГОРИИ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reeform 238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205" y="1114336"/>
            <a:ext cx="10780776" cy="5154167"/>
          </a:xfrm>
          <a:prstGeom prst="rect">
            <a:avLst/>
          </a:prstGeom>
          <a:noFill/>
        </p:spPr>
      </p:pic>
      <p:sp>
        <p:nvSpPr>
          <p:cNvPr id="244" name="Rectangle 244"/>
          <p:cNvSpPr/>
          <p:nvPr/>
        </p:nvSpPr>
        <p:spPr>
          <a:xfrm>
            <a:off x="1437766" y="393808"/>
            <a:ext cx="999786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ЧТО НУЖНО</a:t>
            </a:r>
            <a:r>
              <a:rPr lang="ru-RU" sz="2800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ДЛЯ ПОДТВЕРЖДЕН</a:t>
            </a:r>
            <a:r>
              <a:rPr lang="ru-RU" sz="2800" b="1" i="0" spc="-13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sz="2800" b="1" i="0" spc="-42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КАТЕГОРИИ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246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8228076" y="9144"/>
            <a:ext cx="3810000" cy="3810001"/>
          </a:xfrm>
          <a:custGeom>
            <a:avLst/>
            <a:gdLst/>
            <a:ahLst/>
            <a:cxnLst/>
            <a:rect l="0" t="0" r="0" b="0"/>
            <a:pathLst>
              <a:path w="3810000" h="3810001">
                <a:moveTo>
                  <a:pt x="3810000" y="0"/>
                </a:moveTo>
                <a:lnTo>
                  <a:pt x="0" y="3810001"/>
                </a:lnTo>
              </a:path>
            </a:pathLst>
          </a:custGeom>
          <a:noFill/>
          <a:ln w="12191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6108191" y="91441"/>
            <a:ext cx="6080634" cy="6080658"/>
          </a:xfrm>
          <a:custGeom>
            <a:avLst/>
            <a:gdLst/>
            <a:ahLst/>
            <a:cxnLst/>
            <a:rect l="0" t="0" r="0" b="0"/>
            <a:pathLst>
              <a:path w="6080634" h="6080658">
                <a:moveTo>
                  <a:pt x="6080634" y="0"/>
                </a:moveTo>
                <a:lnTo>
                  <a:pt x="0" y="6080658"/>
                </a:lnTo>
              </a:path>
            </a:pathLst>
          </a:custGeom>
          <a:noFill/>
          <a:ln w="12191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7235952" y="228600"/>
            <a:ext cx="4953000" cy="4953000"/>
          </a:xfrm>
          <a:custGeom>
            <a:avLst/>
            <a:gdLst/>
            <a:ahLst/>
            <a:cxnLst/>
            <a:rect l="0" t="0" r="0" b="0"/>
            <a:pathLst>
              <a:path w="4953000" h="4953000">
                <a:moveTo>
                  <a:pt x="4953000" y="0"/>
                </a:moveTo>
                <a:lnTo>
                  <a:pt x="0" y="4953000"/>
                </a:lnTo>
              </a:path>
            </a:pathLst>
          </a:custGeom>
          <a:noFill/>
          <a:ln w="12191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7337297" y="32767"/>
            <a:ext cx="4853051" cy="4853051"/>
          </a:xfrm>
          <a:custGeom>
            <a:avLst/>
            <a:gdLst/>
            <a:ahLst/>
            <a:cxnLst/>
            <a:rect l="0" t="0" r="0" b="0"/>
            <a:pathLst>
              <a:path w="4853051" h="4853051">
                <a:moveTo>
                  <a:pt x="4853051" y="0"/>
                </a:moveTo>
                <a:lnTo>
                  <a:pt x="0" y="4853051"/>
                </a:lnTo>
              </a:path>
            </a:pathLst>
          </a:custGeom>
          <a:noFill/>
          <a:ln w="320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7846314" y="610362"/>
            <a:ext cx="4343400" cy="4343400"/>
          </a:xfrm>
          <a:custGeom>
            <a:avLst/>
            <a:gdLst/>
            <a:ahLst/>
            <a:cxnLst/>
            <a:rect l="0" t="0" r="0" b="0"/>
            <a:pathLst>
              <a:path w="4343400" h="4343400">
                <a:moveTo>
                  <a:pt x="4343400" y="0"/>
                </a:moveTo>
                <a:lnTo>
                  <a:pt x="0" y="4343400"/>
                </a:lnTo>
              </a:path>
            </a:pathLst>
          </a:custGeom>
          <a:noFill/>
          <a:ln w="320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>
            <a:hlinkClick r:id="rId2"/>
          </p:cNvPr>
          <p:cNvSpPr/>
          <p:nvPr/>
        </p:nvSpPr>
        <p:spPr>
          <a:xfrm>
            <a:off x="811339" y="6372010"/>
            <a:ext cx="4888928" cy="15240"/>
          </a:xfrm>
          <a:custGeom>
            <a:avLst/>
            <a:gdLst/>
            <a:ahLst/>
            <a:cxnLst/>
            <a:rect l="0" t="0" r="0" b="0"/>
            <a:pathLst>
              <a:path w="4888928" h="15240">
                <a:moveTo>
                  <a:pt x="0" y="0"/>
                </a:moveTo>
                <a:lnTo>
                  <a:pt x="1629600" y="0"/>
                </a:lnTo>
                <a:lnTo>
                  <a:pt x="3259264" y="0"/>
                </a:lnTo>
                <a:lnTo>
                  <a:pt x="4888928" y="0"/>
                </a:lnTo>
                <a:lnTo>
                  <a:pt x="4888928" y="15240"/>
                </a:lnTo>
                <a:lnTo>
                  <a:pt x="3259264" y="15240"/>
                </a:lnTo>
                <a:lnTo>
                  <a:pt x="1629600" y="15240"/>
                </a:lnTo>
                <a:lnTo>
                  <a:pt x="0" y="15240"/>
                </a:lnTo>
                <a:close/>
                <a:moveTo>
                  <a:pt x="-325349" y="485990"/>
                </a:moveTo>
              </a:path>
            </a:pathLst>
          </a:custGeom>
          <a:solidFill>
            <a:srgbClr val="0D2E46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327" y="597408"/>
            <a:ext cx="10009631" cy="4796028"/>
          </a:xfrm>
          <a:prstGeom prst="rect">
            <a:avLst/>
          </a:prstGeom>
          <a:noFill/>
        </p:spPr>
      </p:pic>
      <p:sp>
        <p:nvSpPr>
          <p:cNvPr id="258" name="Rectangle 258"/>
          <p:cNvSpPr/>
          <p:nvPr/>
        </p:nvSpPr>
        <p:spPr>
          <a:xfrm>
            <a:off x="811377" y="5553472"/>
            <a:ext cx="5148397" cy="725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02" b="0" i="0" spc="0" baseline="0" dirty="0">
                <a:latin typeface="Verdana" pitchFamily="34" charset="0"/>
                <a:ea typeface="Verdana" pitchFamily="34" charset="0"/>
              </a:rPr>
              <a:t>Фрагмент официального сайта Р</a:t>
            </a:r>
            <a:r>
              <a:rPr lang="ru-RU" sz="2102" b="0" i="0" spc="-19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2102" b="0" i="0" spc="0" baseline="0" dirty="0">
                <a:latin typeface="Verdana" pitchFamily="34" charset="0"/>
                <a:ea typeface="Verdana" pitchFamily="34" charset="0"/>
              </a:rPr>
              <a:t>Ф </a:t>
            </a:r>
          </a:p>
          <a:p>
            <a:pPr marL="0">
              <a:lnSpc>
                <a:spcPts val="3625"/>
              </a:lnSpc>
            </a:pPr>
            <a:r>
              <a:rPr lang="ru-RU" sz="2100" b="0" i="0" spc="0" baseline="0" dirty="0">
                <a:latin typeface="Verdana" pitchFamily="34" charset="0"/>
                <a:ea typeface="Verdana" pitchFamily="34" charset="0"/>
                <a:hlinkClick r:id="rId2"/>
              </a:rPr>
              <a:t>https</a:t>
            </a:r>
            <a:r>
              <a:rPr lang="ru-RU" sz="2100" b="0" i="0" spc="-22" baseline="0" dirty="0">
                <a:latin typeface="Verdana" pitchFamily="34" charset="0"/>
                <a:ea typeface="Verdana" pitchFamily="34" charset="0"/>
                <a:hlinkClick r:id="rId2"/>
              </a:rPr>
              <a:t>:</a:t>
            </a:r>
            <a:r>
              <a:rPr lang="ru-RU" sz="2100" b="0" i="0" spc="0" baseline="0" dirty="0">
                <a:latin typeface="Verdana" pitchFamily="34" charset="0"/>
                <a:ea typeface="Verdana" pitchFamily="34" charset="0"/>
                <a:hlinkClick r:id="rId2"/>
              </a:rPr>
              <a:t>/</a:t>
            </a:r>
            <a:r>
              <a:rPr lang="ru-RU" sz="2100" b="0" i="0" spc="-11" baseline="0" dirty="0">
                <a:latin typeface="Verdana" pitchFamily="34" charset="0"/>
                <a:ea typeface="Verdana" pitchFamily="34" charset="0"/>
                <a:hlinkClick r:id="rId2"/>
              </a:rPr>
              <a:t>/</a:t>
            </a:r>
            <a:r>
              <a:rPr lang="ru-RU" sz="2100" b="0" i="0" spc="0" baseline="0" dirty="0">
                <a:latin typeface="Verdana" pitchFamily="34" charset="0"/>
                <a:ea typeface="Verdana" pitchFamily="34" charset="0"/>
                <a:hlinkClick r:id="rId2"/>
              </a:rPr>
              <a:t>w</a:t>
            </a:r>
            <a:r>
              <a:rPr lang="ru-RU" sz="2100" b="0" i="0" spc="-11" baseline="0" dirty="0">
                <a:latin typeface="Verdana" pitchFamily="34" charset="0"/>
                <a:ea typeface="Verdana" pitchFamily="34" charset="0"/>
                <a:hlinkClick r:id="rId2"/>
              </a:rPr>
              <a:t>w</a:t>
            </a:r>
            <a:r>
              <a:rPr lang="ru-RU" sz="2100" b="0" i="0" spc="0" baseline="0" dirty="0">
                <a:latin typeface="Verdana" pitchFamily="34" charset="0"/>
                <a:ea typeface="Verdana" pitchFamily="34" charset="0"/>
                <a:hlinkClick r:id="rId2"/>
              </a:rPr>
              <a:t>w</a:t>
            </a:r>
            <a:r>
              <a:rPr lang="ru-RU" sz="2100" b="0" i="0" spc="-24" baseline="0" dirty="0">
                <a:latin typeface="Verdana" pitchFamily="34" charset="0"/>
                <a:ea typeface="Verdana" pitchFamily="34" charset="0"/>
                <a:hlinkClick r:id="rId2"/>
              </a:rPr>
              <a:t>.</a:t>
            </a:r>
            <a:r>
              <a:rPr lang="ru-RU" sz="2100" b="0" i="0" spc="0" baseline="0" dirty="0">
                <a:latin typeface="Verdana" pitchFamily="34" charset="0"/>
                <a:ea typeface="Verdana" pitchFamily="34" charset="0"/>
                <a:hlinkClick r:id="rId2"/>
              </a:rPr>
              <a:t>raf.su/documents/sudiya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Freeform 261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Rectangle 269"/>
          <p:cNvSpPr/>
          <p:nvPr/>
        </p:nvSpPr>
        <p:spPr>
          <a:xfrm>
            <a:off x="960541" y="4461124"/>
            <a:ext cx="4440318" cy="1738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 САЙТЕ </a:t>
            </a:r>
            <a:r>
              <a:rPr lang="en-US" sz="2795" b="1" dirty="0" smtClean="0">
                <a:latin typeface="Verdana" pitchFamily="34" charset="0"/>
                <a:ea typeface="Verdana" pitchFamily="34" charset="0"/>
                <a:hlinkClick r:id="rId2"/>
              </a:rPr>
              <a:t>fas-so.ru</a:t>
            </a:r>
            <a:endParaRPr lang="ru-RU" sz="2795" b="1" i="0" spc="0" baseline="0" dirty="0">
              <a:latin typeface="Verdana" pitchFamily="34" charset="0"/>
              <a:ea typeface="Verdana" pitchFamily="34" charset="0"/>
            </a:endParaRPr>
          </a:p>
          <a:p>
            <a:pPr marL="0">
              <a:lnSpc>
                <a:spcPts val="3361"/>
              </a:lnSpc>
            </a:pPr>
            <a:r>
              <a:rPr lang="ru-RU" sz="2795" b="1" i="0" spc="0" baseline="0" dirty="0" smtClean="0">
                <a:latin typeface="Verdana" pitchFamily="34" charset="0"/>
                <a:ea typeface="Verdana" pitchFamily="34" charset="0"/>
              </a:rPr>
              <a:t>ВЫ 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ЙДЕТЕ </a:t>
            </a:r>
          </a:p>
          <a:p>
            <a:pPr marL="0">
              <a:lnSpc>
                <a:spcPts val="3359"/>
              </a:lnSpc>
            </a:pP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АБСОЛЮТНО ВСЕ ПО </a:t>
            </a:r>
          </a:p>
          <a:p>
            <a:pPr marL="0">
              <a:lnSpc>
                <a:spcPts val="3360"/>
              </a:lnSpc>
            </a:pP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БОТЕ СУДЕЙ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149" t="4965" r="2181" b="6241"/>
          <a:stretch>
            <a:fillRect/>
          </a:stretch>
        </p:blipFill>
        <p:spPr bwMode="auto">
          <a:xfrm>
            <a:off x="894944" y="359923"/>
            <a:ext cx="7159558" cy="381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468" t="5532" r="1543" b="5532"/>
          <a:stretch>
            <a:fillRect/>
          </a:stretch>
        </p:blipFill>
        <p:spPr bwMode="auto">
          <a:xfrm>
            <a:off x="6070059" y="2947482"/>
            <a:ext cx="5866662" cy="312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reeform 272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Rectangle 277"/>
          <p:cNvSpPr/>
          <p:nvPr/>
        </p:nvSpPr>
        <p:spPr>
          <a:xfrm>
            <a:off x="2674366" y="578019"/>
            <a:ext cx="682924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О ПРАВА</a:t>
            </a:r>
            <a:r>
              <a:rPr lang="ru-RU" sz="2800" b="1" i="0" spc="-11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 СПОРТИ</a:t>
            </a:r>
            <a:r>
              <a:rPr lang="ru-RU" sz="2800" b="1" i="0" spc="-1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НОГО С</a:t>
            </a:r>
            <a:r>
              <a:rPr lang="ru-RU" sz="2800" b="1" i="0" spc="-15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sz="2800" b="1" i="0" spc="-11" baseline="0" dirty="0">
                <a:latin typeface="Verdana" pitchFamily="34" charset="0"/>
                <a:ea typeface="Verdana" pitchFamily="34" charset="0"/>
              </a:rPr>
              <a:t>ЬИ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868945" y="1352389"/>
            <a:ext cx="49031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СПОРТИВНЫ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Й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99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113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ИМЕЕТ П</a:t>
            </a:r>
            <a:r>
              <a:rPr lang="ru-RU" b="1" i="0" spc="-24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АВО: 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838799" y="1703579"/>
            <a:ext cx="11219223" cy="836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ущес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ля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ваний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 со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от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ветс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вии со с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оей 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ационной </a:t>
            </a:r>
          </a:p>
          <a:p>
            <a:pPr marL="0">
              <a:lnSpc>
                <a:spcPts val="2160"/>
              </a:lnSpc>
            </a:pPr>
            <a:r>
              <a:rPr lang="ru-RU" b="1" i="0" spc="-41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5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51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орией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828751" y="2701132"/>
            <a:ext cx="934711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Вес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ра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бо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пропаганде</a:t>
            </a:r>
            <a:r>
              <a:rPr lang="ru-RU" b="1" i="0" spc="-2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та и 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ва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1" name="Rectangle 281"/>
          <p:cNvSpPr/>
          <p:nvPr/>
        </p:nvSpPr>
        <p:spPr>
          <a:xfrm>
            <a:off x="818703" y="3192999"/>
            <a:ext cx="998420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5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верж</a:t>
            </a:r>
            <a:r>
              <a:rPr lang="ru-RU" b="1" i="0" spc="-11" baseline="0" dirty="0" smtClean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ою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ационную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орию 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дьи</a:t>
            </a:r>
            <a:endParaRPr lang="ru-RU" b="1" i="0" spc="-11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2" name="Rectangle 282"/>
          <p:cNvSpPr/>
          <p:nvPr/>
        </p:nvSpPr>
        <p:spPr>
          <a:xfrm>
            <a:off x="797966" y="3615169"/>
            <a:ext cx="966078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-34" baseline="0" dirty="0" smtClean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5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тайс</a:t>
            </a:r>
            <a:r>
              <a:rPr lang="ru-RU" b="1" i="0" spc="-11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57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3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п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вышении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оей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ационной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ории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3" name="Rectangle 283"/>
          <p:cNvSpPr/>
          <p:nvPr/>
        </p:nvSpPr>
        <p:spPr>
          <a:xfrm>
            <a:off x="808654" y="4025669"/>
            <a:ext cx="666592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7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57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ди</a:t>
            </a:r>
            <a:r>
              <a:rPr lang="ru-RU" b="1" i="0" spc="-17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2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еоре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ические заня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, семинары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endParaRPr lang="en-US" b="1" i="0" spc="-25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(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за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искл</a:t>
            </a:r>
            <a:r>
              <a:rPr lang="ru-RU" b="1" i="0" spc="-71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чением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ЮСС и СС3К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)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4" name="Rectangle 284"/>
          <p:cNvSpPr/>
          <p:nvPr/>
        </p:nvSpPr>
        <p:spPr>
          <a:xfrm>
            <a:off x="788557" y="4699124"/>
            <a:ext cx="114034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5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дав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3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дл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ения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внесению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менений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правила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тре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вания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5" name="Rectangle 285"/>
          <p:cNvSpPr/>
          <p:nvPr/>
        </p:nvSpPr>
        <p:spPr>
          <a:xfrm>
            <a:off x="818702" y="5445215"/>
            <a:ext cx="923842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5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дав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3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дл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ения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СК, 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целях 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лу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ч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шени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при </a:t>
            </a:r>
            <a:endParaRPr lang="en-US" b="1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29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дении соревн</a:t>
            </a:r>
            <a:r>
              <a:rPr lang="ru-RU" b="1" i="0" spc="-4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1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ний</a:t>
            </a:r>
            <a:endParaRPr lang="ru-RU" b="1" i="0" spc="-13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6" name="Rectangle 286"/>
          <p:cNvSpPr/>
          <p:nvPr/>
        </p:nvSpPr>
        <p:spPr>
          <a:xfrm>
            <a:off x="818703" y="6151391"/>
            <a:ext cx="926471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Избир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3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бы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избранным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ллегиальные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дейские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органы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reeform 288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Rectangle 293"/>
          <p:cNvSpPr/>
          <p:nvPr/>
        </p:nvSpPr>
        <p:spPr>
          <a:xfrm>
            <a:off x="3614039" y="644566"/>
            <a:ext cx="406681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ОБ ОБЯЗАННОСТЯХ</a:t>
            </a:r>
          </a:p>
        </p:txBody>
      </p:sp>
      <p:sp>
        <p:nvSpPr>
          <p:cNvPr id="294" name="Rectangle 294"/>
          <p:cNvSpPr/>
          <p:nvPr/>
        </p:nvSpPr>
        <p:spPr>
          <a:xfrm>
            <a:off x="722402" y="1365206"/>
            <a:ext cx="413651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СПОРТИВНЫ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Й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99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113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77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ЯЗАН: </a:t>
            </a:r>
          </a:p>
        </p:txBody>
      </p:sp>
      <p:sp>
        <p:nvSpPr>
          <p:cNvPr id="295" name="Rectangle 295"/>
          <p:cNvSpPr/>
          <p:nvPr/>
        </p:nvSpPr>
        <p:spPr>
          <a:xfrm>
            <a:off x="662112" y="2018182"/>
            <a:ext cx="831278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Исп</a:t>
            </a:r>
            <a:r>
              <a:rPr lang="ru-RU" b="1" i="0" spc="-2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лня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лжнос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ные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язаннос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дьи</a:t>
            </a:r>
            <a:r>
              <a:rPr lang="ru-RU" b="1" i="0" spc="-11" baseline="0" dirty="0" smtClean="0">
                <a:latin typeface="Verdana" pitchFamily="34" charset="0"/>
                <a:ea typeface="Verdana" pitchFamily="34" charset="0"/>
              </a:rPr>
              <a:t> </a:t>
            </a:r>
            <a:endParaRPr lang="ru-RU" b="1" i="0" spc="-11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6" name="Rectangle 296"/>
          <p:cNvSpPr/>
          <p:nvPr/>
        </p:nvSpPr>
        <p:spPr>
          <a:xfrm>
            <a:off x="682209" y="2470190"/>
            <a:ext cx="835337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Владе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навы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ами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на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различн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лжнос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ях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</a:t>
            </a:r>
            <a:endParaRPr lang="en-US" b="1" i="0" spc="0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правильно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применя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их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на прак</a:t>
            </a:r>
            <a:r>
              <a:rPr lang="ru-RU" b="1" i="0" spc="-17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57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662112" y="3237300"/>
            <a:ext cx="65491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Вып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лня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тре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вания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8" name="Rectangle 298"/>
          <p:cNvSpPr/>
          <p:nvPr/>
        </p:nvSpPr>
        <p:spPr>
          <a:xfrm>
            <a:off x="682208" y="3639067"/>
            <a:ext cx="9062930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ущес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ля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ицир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еспристрас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но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,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endParaRPr lang="en-US" b="1" i="0" spc="-21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вращ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 си</a:t>
            </a:r>
            <a:r>
              <a:rPr lang="ru-RU" b="1" i="0" spc="-41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уации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,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орые 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огу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чь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ис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ение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 </a:t>
            </a:r>
            <a:endParaRPr lang="en-US" b="1" i="0" spc="-23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ре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з</a:t>
            </a:r>
            <a:r>
              <a:rPr lang="ru-RU" b="1" i="0" spc="-31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73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37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37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ваний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9" name="Rectangle 299"/>
          <p:cNvSpPr/>
          <p:nvPr/>
        </p:nvSpPr>
        <p:spPr>
          <a:xfrm>
            <a:off x="692258" y="4737180"/>
            <a:ext cx="111045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Прини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-45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35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меры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по пр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вращению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оправно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лияния на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ре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75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ы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ициальных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ваний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орь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ним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0" name="Rectangle 300"/>
          <p:cNvSpPr/>
          <p:nvPr/>
        </p:nvSpPr>
        <p:spPr>
          <a:xfrm>
            <a:off x="712354" y="5625261"/>
            <a:ext cx="10365273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pc="686" dirty="0" smtClean="0">
                <a:latin typeface="Verdana" pitchFamily="34" charset="0"/>
                <a:ea typeface="Verdana" pitchFamily="34" charset="0"/>
              </a:rPr>
              <a:t>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Исп</a:t>
            </a:r>
            <a:r>
              <a:rPr lang="ru-RU" b="1" i="0" spc="-2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лня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язаннос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опря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ной 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ой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ме, </a:t>
            </a:r>
          </a:p>
          <a:p>
            <a:pPr marL="0">
              <a:lnSpc>
                <a:spcPts val="2399"/>
              </a:lnSpc>
            </a:pP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стан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ленной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правилами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7" baseline="0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та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reeform 302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Rectangle 307"/>
          <p:cNvSpPr/>
          <p:nvPr/>
        </p:nvSpPr>
        <p:spPr>
          <a:xfrm>
            <a:off x="203164" y="313660"/>
            <a:ext cx="12133450" cy="6895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0583"/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ФУН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ЦИОНАЛЬ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ЫЕ ОБЯЗА</a:t>
            </a:r>
            <a:r>
              <a:rPr lang="ru-RU" sz="2795" b="1" i="0" spc="-14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НОСТИ ОФИЦИАЛЬ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ЫХ ЛИЦ </a:t>
            </a:r>
          </a:p>
          <a:p>
            <a:pPr marL="0">
              <a:lnSpc>
                <a:spcPts val="2168"/>
              </a:lnSpc>
            </a:pPr>
            <a:r>
              <a:rPr lang="ru-RU" sz="1800" b="0" i="0" spc="-41" baseline="0" dirty="0">
                <a:latin typeface="Verdana" pitchFamily="34" charset="0"/>
                <a:ea typeface="Verdana" pitchFamily="34" charset="0"/>
              </a:rPr>
              <a:t>(</a:t>
            </a:r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ПРИЛОЖЕНИЕ 3 СПОРТИВНОГО КОДЕКСА РОССИЙСКОЙ АВТОМОБИЛЬНОЙ ФЕДЕРАЦИИ)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11541353" y="783103"/>
            <a:ext cx="64008" cy="333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FFFFFF"/>
                </a:solidFill>
                <a:latin typeface="CenturyGothic-Bold"/>
              </a:rPr>
              <a:t> 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399766" y="1190931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638796" y="1201492"/>
            <a:ext cx="115532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есп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чивае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113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дение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правил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сл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й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дения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ваний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11" name="Rectangle 311"/>
          <p:cNvSpPr/>
          <p:nvPr/>
        </p:nvSpPr>
        <p:spPr>
          <a:xfrm>
            <a:off x="369620" y="1822848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645495" y="1814275"/>
            <a:ext cx="11415877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ивные 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вания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ветс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вии со 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оей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ацией,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ой </a:t>
            </a:r>
          </a:p>
          <a:p>
            <a:pPr marL="0">
              <a:lnSpc>
                <a:spcPts val="2400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специализацией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орией, с правилами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 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та и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ением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(ре</a:t>
            </a:r>
            <a:r>
              <a:rPr lang="ru-RU" b="1" i="0" spc="-9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ламен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м)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вании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13" name="Rectangle 313"/>
          <p:cNvSpPr/>
          <p:nvPr/>
        </p:nvSpPr>
        <p:spPr>
          <a:xfrm>
            <a:off x="389077" y="3114667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14" name="Rectangle 314"/>
          <p:cNvSpPr/>
          <p:nvPr/>
        </p:nvSpPr>
        <p:spPr>
          <a:xfrm>
            <a:off x="655543" y="3077231"/>
            <a:ext cx="11415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ущес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ляе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о,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113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дая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тре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вания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ивной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э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ики, о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ъек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7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оевременно</a:t>
            </a:r>
            <a:r>
              <a:rPr lang="ru-RU" b="1" i="0" spc="-3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решае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озни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аю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щ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ие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67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й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опросы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15" name="Rectangle 315"/>
          <p:cNvSpPr/>
          <p:nvPr/>
        </p:nvSpPr>
        <p:spPr>
          <a:xfrm>
            <a:off x="404605" y="4022200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661023" y="4024958"/>
            <a:ext cx="10188623" cy="1107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-9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онтр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113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дение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правил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 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та 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тсменами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тренерами. </a:t>
            </a:r>
            <a:endParaRPr lang="en-US" b="1" i="0" spc="0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Учас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75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 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ваний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различно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ур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ня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endParaRPr lang="en-US" b="1" i="0" spc="-33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(междунар</a:t>
            </a:r>
            <a:r>
              <a:rPr lang="ru-RU" b="1" i="0" spc="-6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дно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о,</a:t>
            </a:r>
            <a:r>
              <a:rPr lang="en-US" b="1" i="0" spc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респу</a:t>
            </a:r>
            <a:r>
              <a:rPr lang="ru-RU" b="1" i="0" spc="-51" baseline="0" dirty="0" smtClean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анс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,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лас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но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о,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мун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ципа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о),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 </a:t>
            </a:r>
            <a:endParaRPr lang="en-US" b="1" i="0" spc="-41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органи</a:t>
            </a:r>
            <a:r>
              <a:rPr lang="ru-RU" b="1" i="0" spc="-53" baseline="0" dirty="0" smtClean="0">
                <a:latin typeface="Verdana" pitchFamily="34" charset="0"/>
                <a:ea typeface="Verdana" pitchFamily="34" charset="0"/>
              </a:rPr>
              <a:t>з</a:t>
            </a:r>
            <a:r>
              <a:rPr lang="ru-RU" b="1" i="0" spc="-57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емых</a:t>
            </a:r>
            <a:r>
              <a:rPr lang="ru-RU" b="1" i="0" spc="-35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ми 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дерациями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17" name="Rectangle 317"/>
          <p:cNvSpPr/>
          <p:nvPr/>
        </p:nvSpPr>
        <p:spPr>
          <a:xfrm>
            <a:off x="374460" y="5271810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18" name="Rectangle 318"/>
          <p:cNvSpPr/>
          <p:nvPr/>
        </p:nvSpPr>
        <p:spPr>
          <a:xfrm>
            <a:off x="661023" y="5281089"/>
            <a:ext cx="1036559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Учас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7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ра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бо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95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лавн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дейск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ллегий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ваний,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661023" y="5585888"/>
            <a:ext cx="1128189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ета и </a:t>
            </a:r>
            <a:r>
              <a:rPr lang="ru-RU" b="1" i="0" spc="-17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.п. в зависи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ос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ранга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й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ационной </a:t>
            </a:r>
          </a:p>
          <a:p>
            <a:pPr marL="0">
              <a:lnSpc>
                <a:spcPts val="2399"/>
              </a:lnSpc>
            </a:pP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ории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дьи</a:t>
            </a:r>
            <a:endParaRPr lang="ru-RU" b="1" i="0" spc="-13" baseline="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Rectangle 326"/>
          <p:cNvSpPr/>
          <p:nvPr/>
        </p:nvSpPr>
        <p:spPr>
          <a:xfrm>
            <a:off x="81569" y="289943"/>
            <a:ext cx="12110431" cy="6900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8579"/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ФУ</a:t>
            </a:r>
            <a:r>
              <a:rPr lang="ru-RU" sz="2798" b="1" i="0" spc="-12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КЦИО</a:t>
            </a:r>
            <a:r>
              <a:rPr lang="ru-RU" sz="2798" b="1" i="0" spc="-14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АЛ</a:t>
            </a:r>
            <a:r>
              <a:rPr lang="ru-RU" sz="2798" b="1" i="0" spc="-12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8" b="1" i="0" spc="-14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Е ОБЯЗА</a:t>
            </a:r>
            <a:r>
              <a:rPr lang="ru-RU" sz="2798" b="1" i="0" spc="-14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НОСТИ ОФИЦИАЛ</a:t>
            </a:r>
            <a:r>
              <a:rPr lang="ru-RU" sz="2798" b="1" i="0" spc="-12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8" b="1" i="0" spc="-14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sz="2798" b="1" i="0" spc="0" baseline="0" dirty="0">
                <a:latin typeface="Verdana" pitchFamily="34" charset="0"/>
                <a:ea typeface="Verdana" pitchFamily="34" charset="0"/>
              </a:rPr>
              <a:t>Х ЛИЦ </a:t>
            </a:r>
          </a:p>
          <a:p>
            <a:pPr marL="0">
              <a:lnSpc>
                <a:spcPts val="2168"/>
              </a:lnSpc>
            </a:pPr>
            <a:r>
              <a:rPr lang="ru-RU" sz="1802" b="0" i="0" spc="-42" baseline="0" dirty="0">
                <a:latin typeface="Verdana" pitchFamily="34" charset="0"/>
                <a:ea typeface="Verdana" pitchFamily="34" charset="0"/>
              </a:rPr>
              <a:t>(</a:t>
            </a:r>
            <a:r>
              <a:rPr lang="ru-RU" sz="1802" b="1" i="0" spc="0" baseline="0" dirty="0">
                <a:latin typeface="Verdana" pitchFamily="34" charset="0"/>
                <a:ea typeface="Verdana" pitchFamily="34" charset="0"/>
              </a:rPr>
              <a:t>ПРИЛОЖЕНИЕ 3 СПОРТИВНО</a:t>
            </a:r>
            <a:r>
              <a:rPr lang="ru-RU" sz="1802" b="1" i="0" spc="-1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sz="1802" b="1" i="0" spc="0" baseline="0" dirty="0">
                <a:latin typeface="Verdana" pitchFamily="34" charset="0"/>
                <a:ea typeface="Verdana" pitchFamily="34" charset="0"/>
              </a:rPr>
              <a:t>О КОДЕКСА</a:t>
            </a:r>
            <a:r>
              <a:rPr lang="ru-RU" sz="1802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2" b="1" i="0" spc="0" baseline="0" dirty="0">
                <a:latin typeface="Verdana" pitchFamily="34" charset="0"/>
                <a:ea typeface="Verdana" pitchFamily="34" charset="0"/>
              </a:rPr>
              <a:t>РОССИЙСКОЙ АВТОМОБИЛЬНОЙ ФЕДЕРАЦИИ)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250609" y="1301231"/>
            <a:ext cx="10568086" cy="8156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4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Учас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7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в с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вещаниях, в об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ужден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ях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ре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b="1" i="0" spc="-44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82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 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8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 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рош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дших </a:t>
            </a:r>
          </a:p>
          <a:p>
            <a:pPr marL="286816">
              <a:lnSpc>
                <a:spcPts val="2114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ваний. Пр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семинары и инст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уктажи спо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 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по </a:t>
            </a:r>
          </a:p>
          <a:p>
            <a:pPr marL="286816">
              <a:lnSpc>
                <a:spcPts val="2111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по</a:t>
            </a:r>
            <a:r>
              <a:rPr lang="ru-RU" b="1" i="0" spc="-20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уче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ию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ветс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7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ующих ф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дераций по различным видам спо</a:t>
            </a:r>
            <a:r>
              <a:rPr lang="ru-RU" b="1" i="0" spc="-20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та (за 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537426" y="2106623"/>
            <a:ext cx="10142392" cy="8156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искл</a:t>
            </a:r>
            <a:r>
              <a:rPr lang="ru-RU" b="1" i="0" spc="-84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че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ием спо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 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дей, имеющих квалифи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ационную 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64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орию </a:t>
            </a:r>
          </a:p>
          <a:p>
            <a:pPr marL="0">
              <a:lnSpc>
                <a:spcPts val="2111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"Спо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ивный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тре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ьей </a:t>
            </a:r>
            <a:r>
              <a:rPr lang="ru-RU" b="1" i="0" spc="-42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64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ории"), пер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дае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знания и опы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д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угим </a:t>
            </a:r>
          </a:p>
          <a:p>
            <a:pPr marL="0">
              <a:lnSpc>
                <a:spcPts val="2111"/>
              </a:lnSpc>
            </a:pP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дьям,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дет ме</a:t>
            </a:r>
            <a:r>
              <a:rPr lang="ru-RU" b="1" i="0" spc="-38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дичес</a:t>
            </a:r>
            <a:r>
              <a:rPr lang="ru-RU" b="1" i="0" spc="-44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 ра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ра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бо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по пропаганде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6" baseline="0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та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29" name="Rectangle 329"/>
          <p:cNvSpPr/>
          <p:nvPr/>
        </p:nvSpPr>
        <p:spPr>
          <a:xfrm>
            <a:off x="250609" y="3054805"/>
            <a:ext cx="1230670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sz="2000" b="1" i="0" spc="-49" baseline="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учает и о</a:t>
            </a:r>
            <a:r>
              <a:rPr lang="ru-RU" sz="2000" b="1" i="0" spc="-18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общае</a:t>
            </a:r>
            <a:r>
              <a:rPr lang="ru-RU" sz="2000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 пер</a:t>
            </a:r>
            <a:r>
              <a:rPr lang="ru-RU" sz="2000" b="1" i="0" spc="-25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sz="2000" b="1" i="0" spc="-4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вой </a:t>
            </a:r>
            <a:r>
              <a:rPr lang="ru-RU" sz="2000" b="1" i="0" spc="-18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2000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2000" b="1" i="0" spc="-64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чес</a:t>
            </a:r>
            <a:r>
              <a:rPr lang="ru-RU" sz="2000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вен</a:t>
            </a:r>
            <a:r>
              <a:rPr lang="ru-RU" sz="2000" b="1" i="0" spc="-11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ый и за</a:t>
            </a:r>
            <a:r>
              <a:rPr lang="ru-RU" sz="2000" b="1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sz="2000" b="1" i="0" spc="-25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ежный</a:t>
            </a:r>
            <a:r>
              <a:rPr lang="ru-RU" sz="2000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b="1" i="0" spc="0" baseline="0" dirty="0">
                <a:latin typeface="Verdana" pitchFamily="34" charset="0"/>
                <a:ea typeface="Verdana" pitchFamily="34" charset="0"/>
              </a:rPr>
              <a:t>опыт </a:t>
            </a:r>
            <a:r>
              <a:rPr lang="ru-RU" sz="2000" b="1" i="0" spc="-25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sz="2000" b="1" i="0" spc="-126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sz="2000" b="1" i="0" spc="0" baseline="0" dirty="0" smtClean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sz="2000" b="1" i="0" spc="-16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sz="2000" b="1" i="0" spc="0" baseline="0" dirty="0" smtClean="0">
                <a:latin typeface="Verdana" pitchFamily="34" charset="0"/>
                <a:ea typeface="Verdana" pitchFamily="34" charset="0"/>
              </a:rPr>
              <a:t>ва</a:t>
            </a:r>
            <a:endParaRPr lang="ru-RU" sz="2000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0" name="Rectangle 330"/>
          <p:cNvSpPr/>
          <p:nvPr/>
        </p:nvSpPr>
        <p:spPr>
          <a:xfrm>
            <a:off x="537426" y="3323029"/>
            <a:ext cx="740452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dirty="0" smtClean="0">
                <a:latin typeface="Verdana" pitchFamily="34" charset="0"/>
                <a:ea typeface="Verdana" pitchFamily="34" charset="0"/>
              </a:rPr>
              <a:t>и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разраб</a:t>
            </a:r>
            <a:r>
              <a:rPr lang="ru-RU" b="1" i="0" spc="-55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1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ывае</a:t>
            </a:r>
            <a:r>
              <a:rPr lang="ru-RU" b="1" i="0" spc="-14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дл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0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ения по е</a:t>
            </a:r>
            <a:r>
              <a:rPr lang="ru-RU" b="1" i="0" spc="-64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исп</a:t>
            </a:r>
            <a:r>
              <a:rPr lang="ru-RU" b="1" i="0" spc="-22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льз</a:t>
            </a:r>
            <a:r>
              <a:rPr lang="ru-RU" b="1" i="0" spc="-5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ванию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1" name="Rectangle 331"/>
          <p:cNvSpPr/>
          <p:nvPr/>
        </p:nvSpPr>
        <p:spPr>
          <a:xfrm>
            <a:off x="250609" y="3734509"/>
            <a:ext cx="989880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6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ддерживае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с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ою спо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ивную фо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-194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, ме</a:t>
            </a:r>
            <a:r>
              <a:rPr lang="ru-RU" b="1" i="0" spc="-40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дичес</a:t>
            </a:r>
            <a:r>
              <a:rPr lang="ru-RU" b="1" i="0" spc="-44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 и 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1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хничес</a:t>
            </a:r>
            <a:r>
              <a:rPr lang="ru-RU" b="1" i="0" spc="-44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 </a:t>
            </a:r>
          </a:p>
        </p:txBody>
      </p:sp>
      <p:sp>
        <p:nvSpPr>
          <p:cNvPr id="332" name="Rectangle 332"/>
          <p:cNvSpPr/>
          <p:nvPr/>
        </p:nvSpPr>
        <p:spPr>
          <a:xfrm>
            <a:off x="537426" y="3962540"/>
            <a:ext cx="10034285" cy="5463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6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58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ленность, пос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янно расширяе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и п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вышает ур</a:t>
            </a:r>
            <a:r>
              <a:rPr lang="ru-RU" b="1" i="0" spc="-5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вень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ивной </a:t>
            </a:r>
          </a:p>
          <a:p>
            <a:pPr marL="0">
              <a:lnSpc>
                <a:spcPts val="2111"/>
              </a:lnSpc>
            </a:pP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ой квалифи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ации и специализации в различных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дисципли</a:t>
            </a:r>
            <a:r>
              <a:rPr lang="ru-RU" b="1" i="0" spc="-11" baseline="0" dirty="0" smtClean="0">
                <a:latin typeface="Verdana" pitchFamily="34" charset="0"/>
                <a:ea typeface="Verdana" pitchFamily="34" charset="0"/>
              </a:rPr>
              <a:t>н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ах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3" name="Rectangle 333"/>
          <p:cNvSpPr/>
          <p:nvPr/>
        </p:nvSpPr>
        <p:spPr>
          <a:xfrm>
            <a:off x="250609" y="4642625"/>
            <a:ext cx="10187982" cy="5463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686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-104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онтр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з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лнение своей </a:t>
            </a:r>
            <a:r>
              <a:rPr lang="ru-RU" b="1" i="0" spc="-40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чки учета с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ивной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ой </a:t>
            </a:r>
          </a:p>
          <a:p>
            <a:pPr marL="286816">
              <a:lnSpc>
                <a:spcPts val="2111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деятельности и 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ой</a:t>
            </a:r>
            <a:r>
              <a:rPr lang="ru-RU" b="1" i="0" spc="-2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книжк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(или д</a:t>
            </a:r>
            <a:r>
              <a:rPr lang="ru-RU" b="1" i="0" spc="-18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угих носи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елей инфо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мации о 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537427" y="5179022"/>
            <a:ext cx="11530644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деятельности спо</a:t>
            </a:r>
            <a:r>
              <a:rPr lang="ru-RU" b="1" i="0" spc="-1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дьи).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есп</a:t>
            </a:r>
            <a:r>
              <a:rPr lang="ru-RU" b="1" i="0" spc="-64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чивае</a:t>
            </a:r>
            <a:r>
              <a:rPr lang="ru-RU" b="1" i="0" spc="-14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со</a:t>
            </a:r>
            <a:r>
              <a:rPr lang="ru-RU" b="1" i="0" spc="-51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115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дение правил по </a:t>
            </a:r>
            <a:r>
              <a:rPr lang="ru-RU" b="1" i="0" spc="-5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хране </a:t>
            </a:r>
          </a:p>
          <a:p>
            <a:pPr marL="0">
              <a:lnSpc>
                <a:spcPts val="2111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2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да и п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жарной </a:t>
            </a:r>
            <a:r>
              <a:rPr lang="ru-RU" b="1" i="0" spc="-16" baseline="0" dirty="0" smtClean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езопасности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Freeform 336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Rectangle 341"/>
          <p:cNvSpPr/>
          <p:nvPr/>
        </p:nvSpPr>
        <p:spPr>
          <a:xfrm>
            <a:off x="190233" y="135029"/>
            <a:ext cx="11857742" cy="1424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ОБЩИЕ П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АВИЛА ВЫДАЧИ ЛИЦЕНЗИЙ ОФИЦИАЛЬ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ЫХ ЛИЦ РАФ </a:t>
            </a:r>
          </a:p>
          <a:p>
            <a:pPr marL="518159" algn="ctr">
              <a:lnSpc>
                <a:spcPts val="2169"/>
              </a:lnSpc>
            </a:pPr>
            <a:r>
              <a:rPr lang="ru-RU" sz="1802" b="1" i="0" spc="0" baseline="0" dirty="0">
                <a:latin typeface="Verdana" pitchFamily="34" charset="0"/>
                <a:ea typeface="Verdana" pitchFamily="34" charset="0"/>
              </a:rPr>
              <a:t>(ПРИЛО</a:t>
            </a:r>
            <a:r>
              <a:rPr lang="ru-RU" sz="1802" b="1" i="0" spc="-11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sz="1802" b="1" i="0" spc="0" baseline="0" dirty="0">
                <a:latin typeface="Verdana" pitchFamily="34" charset="0"/>
                <a:ea typeface="Verdana" pitchFamily="34" charset="0"/>
              </a:rPr>
              <a:t>ЕНИЕ 5 СПОРТИВНО</a:t>
            </a:r>
            <a:r>
              <a:rPr lang="ru-RU" sz="1802" b="1" i="0" spc="-1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sz="1802" b="1" i="0" spc="0" baseline="0" dirty="0">
                <a:latin typeface="Verdana" pitchFamily="34" charset="0"/>
                <a:ea typeface="Verdana" pitchFamily="34" charset="0"/>
              </a:rPr>
              <a:t>О КОДЕКСА РОССИЙСКОЙ</a:t>
            </a:r>
            <a:r>
              <a:rPr lang="ru-RU" sz="1802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2" b="1" i="0" spc="0" baseline="0" dirty="0">
                <a:latin typeface="Verdana" pitchFamily="34" charset="0"/>
                <a:ea typeface="Verdana" pitchFamily="34" charset="0"/>
              </a:rPr>
              <a:t>АВТОМОБИЛЬНОЙ ФЕДЕРАЦИИ)</a:t>
            </a:r>
          </a:p>
        </p:txBody>
      </p:sp>
      <p:sp>
        <p:nvSpPr>
          <p:cNvPr id="342" name="Rectangle 342"/>
          <p:cNvSpPr/>
          <p:nvPr/>
        </p:nvSpPr>
        <p:spPr>
          <a:xfrm>
            <a:off x="462686" y="1722153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43" name="Rectangle 343"/>
          <p:cNvSpPr/>
          <p:nvPr/>
        </p:nvSpPr>
        <p:spPr>
          <a:xfrm>
            <a:off x="749198" y="1672728"/>
            <a:ext cx="112887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Лицензия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55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7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496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э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регистрационное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сви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ельс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тв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о,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давае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ое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ивн</a:t>
            </a:r>
            <a:r>
              <a:rPr lang="ru-RU" b="1" i="0" spc="-31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му</a:t>
            </a:r>
            <a:r>
              <a:rPr lang="ru-RU" b="1" i="0" spc="-3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дье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по а</a:t>
            </a:r>
            <a:r>
              <a:rPr lang="ru-RU" b="1" i="0" spc="-5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оби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ьн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му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37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175" baseline="0" dirty="0" smtClean="0">
                <a:latin typeface="Verdana" pitchFamily="34" charset="0"/>
                <a:ea typeface="Verdana" pitchFamily="34" charset="0"/>
              </a:rPr>
              <a:t>у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4" name="Rectangle 344"/>
          <p:cNvSpPr/>
          <p:nvPr/>
        </p:nvSpPr>
        <p:spPr>
          <a:xfrm>
            <a:off x="462686" y="2469294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45" name="Rectangle 345"/>
          <p:cNvSpPr/>
          <p:nvPr/>
        </p:nvSpPr>
        <p:spPr>
          <a:xfrm>
            <a:off x="749199" y="2420208"/>
            <a:ext cx="1144280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Лицензия 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5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ляется до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умен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м,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5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верж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ающим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ацию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.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Лицензия выдается в дисциплине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или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уппе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дисциплин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обильно</a:t>
            </a:r>
            <a:r>
              <a:rPr lang="ru-RU" b="1" i="0" spc="-5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та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6" name="Rectangle 346"/>
          <p:cNvSpPr/>
          <p:nvPr/>
        </p:nvSpPr>
        <p:spPr>
          <a:xfrm>
            <a:off x="462686" y="3521108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47" name="Rectangle 347"/>
          <p:cNvSpPr/>
          <p:nvPr/>
        </p:nvSpPr>
        <p:spPr>
          <a:xfrm>
            <a:off x="749198" y="3472022"/>
            <a:ext cx="114428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Лицензии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5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выда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тся 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ивным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дьям,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вып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лнившим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тре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вания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«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ения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об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естации 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дей</a:t>
            </a:r>
            <a:r>
              <a:rPr lang="en-US" b="1" spc="-39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spc="-39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5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Ф»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8" name="Rectangle 348"/>
          <p:cNvSpPr/>
          <p:nvPr/>
        </p:nvSpPr>
        <p:spPr>
          <a:xfrm>
            <a:off x="452638" y="4438690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49" name="Rectangle 349"/>
          <p:cNvSpPr/>
          <p:nvPr/>
        </p:nvSpPr>
        <p:spPr>
          <a:xfrm>
            <a:off x="739150" y="4389604"/>
            <a:ext cx="1111790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лад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ель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лицензии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5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язан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зн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 Спо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ивный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5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Ф, 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ежду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н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ар</a:t>
            </a:r>
            <a:r>
              <a:rPr lang="ru-RU" b="1" i="0" spc="-59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дный</a:t>
            </a:r>
            <a:r>
              <a:rPr lang="ru-RU" b="1" i="0" spc="-37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ивный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ФИА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(в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час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междунар</a:t>
            </a:r>
            <a:r>
              <a:rPr lang="ru-RU" b="1" i="0" spc="-6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дных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соревн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ваний),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Правила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но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мы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об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льн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47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та,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ветс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7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ующие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но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до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уме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ы </a:t>
            </a:r>
          </a:p>
          <a:p>
            <a:pPr marL="0">
              <a:lnSpc>
                <a:spcPts val="2401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Минис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ерс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ва 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та 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со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113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их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</a:t>
            </a:r>
            <a:r>
              <a:rPr lang="ru-RU" b="1" i="0" spc="-25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дписания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50" name="Rectangle 350"/>
          <p:cNvSpPr/>
          <p:nvPr/>
        </p:nvSpPr>
        <p:spPr>
          <a:xfrm>
            <a:off x="442590" y="6076709"/>
            <a:ext cx="23083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</a:t>
            </a:r>
          </a:p>
        </p:txBody>
      </p:sp>
      <p:sp>
        <p:nvSpPr>
          <p:cNvPr id="351" name="Rectangle 351"/>
          <p:cNvSpPr/>
          <p:nvPr/>
        </p:nvSpPr>
        <p:spPr>
          <a:xfrm>
            <a:off x="729102" y="6027622"/>
            <a:ext cx="1118824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Лицензии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5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специалиста </a:t>
            </a:r>
            <a:r>
              <a:rPr lang="ru-RU" b="1" i="0" spc="-255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1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озобн</a:t>
            </a:r>
            <a:r>
              <a:rPr lang="ru-RU" b="1" i="0" spc="-5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ля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тся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-5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дно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7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до 31</a:t>
            </a:r>
            <a:r>
              <a:rPr lang="ru-RU" b="1" spc="-2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де</a:t>
            </a:r>
            <a:r>
              <a:rPr lang="ru-RU" b="1" spc="-41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абря </a:t>
            </a:r>
            <a:r>
              <a:rPr lang="ru-RU" b="1" spc="-47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spc="-55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да</a:t>
            </a:r>
            <a:r>
              <a:rPr lang="ru-RU" b="1" spc="-15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выд</a:t>
            </a:r>
            <a:r>
              <a:rPr lang="ru-RU" b="1" spc="-79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чи</a:t>
            </a:r>
          </a:p>
          <a:p>
            <a:pPr marL="0"/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52" name="Rectangle 352"/>
          <p:cNvSpPr/>
          <p:nvPr/>
        </p:nvSpPr>
        <p:spPr>
          <a:xfrm>
            <a:off x="11765832" y="5575447"/>
            <a:ext cx="5770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solidFill>
                  <a:srgbClr val="FFFFFF"/>
                </a:solidFill>
                <a:latin typeface="TimesNewRomanPS-BoldM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20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5"/>
          <p:cNvSpPr/>
          <p:nvPr/>
        </p:nvSpPr>
        <p:spPr>
          <a:xfrm>
            <a:off x="1800349" y="610267"/>
            <a:ext cx="692375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КТО ТАКОЙ СПОРТИВНЫЙ СУД</a:t>
            </a:r>
            <a:r>
              <a:rPr lang="ru-RU" sz="2800" b="1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ЬЯ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758342" y="2330735"/>
            <a:ext cx="10763588" cy="17194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75075" algn="l"/>
              </a:tabLst>
            </a:pPr>
            <a:r>
              <a:rPr lang="ru-RU" b="0" i="0" spc="545" baseline="0" dirty="0">
                <a:latin typeface="Verdana" panose="020B0604030504040204" pitchFamily="34" charset="0"/>
                <a:ea typeface="Verdana" panose="020B0604030504040204" pitchFamily="34" charset="0"/>
              </a:rPr>
              <a:t>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Спо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тивны</a:t>
            </a:r>
            <a:r>
              <a:rPr lang="ru-RU" b="1" i="0" spc="1423" baseline="0" dirty="0">
                <a:latin typeface="Verdana" panose="020B0604030504040204" pitchFamily="34" charset="0"/>
                <a:ea typeface="Verdana" panose="020B0604030504040204" pitchFamily="34" charset="0"/>
              </a:rPr>
              <a:t>й</a:t>
            </a:r>
            <a:r>
              <a:rPr lang="ru-RU" b="1" i="0" spc="-22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1" i="0" spc="-156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дь</a:t>
            </a:r>
            <a:r>
              <a:rPr lang="ru-RU" b="1" i="0" spc="1437" baseline="0" dirty="0">
                <a:latin typeface="Verdana" panose="020B0604030504040204" pitchFamily="34" charset="0"/>
                <a:ea typeface="Verdana" panose="020B0604030504040204" pitchFamily="34" charset="0"/>
              </a:rPr>
              <a:t>я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-	</a:t>
            </a:r>
            <a:r>
              <a:rPr lang="ru-RU" b="1" i="0" spc="-29" baseline="0" dirty="0"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изичес</a:t>
            </a:r>
            <a:r>
              <a:rPr lang="ru-RU" b="1" i="0" spc="-37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1422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лицо</a:t>
            </a:r>
            <a:r>
              <a:rPr lang="ru-RU" b="1" i="0" spc="1430" baseline="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уп</a:t>
            </a:r>
            <a:r>
              <a:rPr lang="ru-RU" b="1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лн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ом</a:t>
            </a:r>
            <a:r>
              <a:rPr lang="ru-RU" b="1" i="0" spc="-60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ченно</a:t>
            </a:r>
            <a:r>
              <a:rPr lang="ru-RU" b="1" i="0" spc="1422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организ</a:t>
            </a:r>
            <a:r>
              <a:rPr lang="ru-RU" b="1" i="0" spc="-68" baseline="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ор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ом</a:t>
            </a:r>
          </a:p>
          <a:p>
            <a:pPr marL="286512">
              <a:lnSpc>
                <a:spcPts val="2879"/>
              </a:lnSpc>
            </a:pP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спо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тивно</a:t>
            </a:r>
            <a:r>
              <a:rPr lang="ru-RU" b="1" i="0" spc="-58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1" i="0" spc="955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соревн</a:t>
            </a:r>
            <a:r>
              <a:rPr lang="ru-RU" b="1" i="0" spc="-61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вани</a:t>
            </a:r>
            <a:r>
              <a:rPr lang="ru-RU" b="1" i="0" spc="945" baseline="0" dirty="0">
                <a:latin typeface="Verdana" panose="020B0604030504040204" pitchFamily="34" charset="0"/>
                <a:ea typeface="Verdana" panose="020B0604030504040204" pitchFamily="34" charset="0"/>
              </a:rPr>
              <a:t>я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-32" baseline="0" dirty="0"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есп</a:t>
            </a:r>
            <a:r>
              <a:rPr lang="ru-RU" b="1" i="0" spc="-56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чит</a:t>
            </a:r>
            <a:r>
              <a:rPr lang="ru-RU" b="1" i="0" spc="940" baseline="0" dirty="0">
                <a:latin typeface="Verdana" panose="020B0604030504040204" pitchFamily="34" charset="0"/>
                <a:ea typeface="Verdana" panose="020B0604030504040204" pitchFamily="34" charset="0"/>
              </a:rPr>
              <a:t>ь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со</a:t>
            </a:r>
            <a:r>
              <a:rPr lang="ru-RU" b="1" i="0" spc="-58" baseline="0" dirty="0"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b="1" i="0" spc="-132" baseline="0" dirty="0">
                <a:latin typeface="Verdana" panose="020B0604030504040204" pitchFamily="34" charset="0"/>
                <a:ea typeface="Verdana" panose="020B0604030504040204" pitchFamily="34" charset="0"/>
              </a:rPr>
              <a:t>ю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дени</a:t>
            </a:r>
            <a:r>
              <a:rPr lang="ru-RU" b="1" i="0" spc="947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прави</a:t>
            </a:r>
            <a:r>
              <a:rPr lang="ru-RU" b="1" i="0" spc="950" baseline="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вид</a:t>
            </a:r>
            <a:r>
              <a:rPr lang="ru-RU" b="1" i="0" spc="952" baseline="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спо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1" i="0" spc="965" baseline="0" dirty="0">
                <a:latin typeface="Verdana" panose="020B0604030504040204" pitchFamily="34" charset="0"/>
                <a:ea typeface="Verdana" panose="020B0604030504040204" pitchFamily="34" charset="0"/>
              </a:rPr>
              <a:t>аи</a:t>
            </a:r>
          </a:p>
          <a:p>
            <a:pPr marL="286512">
              <a:lnSpc>
                <a:spcPts val="2882"/>
              </a:lnSpc>
              <a:tabLst>
                <a:tab pos="2143099" algn="l"/>
                <a:tab pos="4266031" algn="l"/>
                <a:tab pos="4764633" algn="l"/>
                <a:tab pos="6761073" algn="l"/>
                <a:tab pos="9108288" algn="l"/>
              </a:tabLst>
            </a:pP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b="1" i="0" spc="-51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-36" baseline="0" dirty="0">
                <a:latin typeface="Verdana" panose="020B0604030504040204" pitchFamily="34" charset="0"/>
                <a:ea typeface="Verdana" panose="020B0604030504040204" pitchFamily="34" charset="0"/>
              </a:rPr>
              <a:t>ж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ения	(ре</a:t>
            </a:r>
            <a:r>
              <a:rPr lang="ru-RU" b="1" i="0" spc="-113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лам</a:t>
            </a:r>
            <a:r>
              <a:rPr lang="ru-RU" b="1" i="0" spc="-15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нта)	о	спо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тивн</a:t>
            </a:r>
            <a:r>
              <a:rPr lang="ru-RU" b="1" i="0" spc="-36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м	соревн</a:t>
            </a:r>
            <a:r>
              <a:rPr lang="ru-RU" b="1" i="0" spc="-60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вании,	прош</a:t>
            </a:r>
            <a:r>
              <a:rPr lang="ru-RU" b="1" i="0" spc="-37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дшее</a:t>
            </a:r>
          </a:p>
          <a:p>
            <a:pPr marL="286512">
              <a:lnSpc>
                <a:spcPts val="2880"/>
              </a:lnSpc>
              <a:tabLst>
                <a:tab pos="2795371" algn="l"/>
                <a:tab pos="4987137" algn="l"/>
                <a:tab pos="5822289" algn="l"/>
                <a:tab pos="8171027" algn="l"/>
              </a:tabLst>
            </a:pP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специальную	п</a:t>
            </a:r>
            <a:r>
              <a:rPr lang="ru-RU" b="1" i="0" spc="-75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b="1" i="0" spc="-58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1" i="0" spc="-36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1" i="0" spc="-61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у	и	п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лучившее	со</a:t>
            </a:r>
            <a:r>
              <a:rPr lang="ru-RU" b="1" i="0" spc="-34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1" i="0" spc="-15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етст</a:t>
            </a:r>
            <a:r>
              <a:rPr lang="ru-RU" b="1" i="0" spc="-85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ующую</a:t>
            </a:r>
          </a:p>
          <a:p>
            <a:pPr marL="286512">
              <a:lnSpc>
                <a:spcPts val="2880"/>
              </a:lnSpc>
            </a:pP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квали</a:t>
            </a:r>
            <a:r>
              <a:rPr lang="ru-RU" b="1" i="0" spc="-34" baseline="0" dirty="0"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ационну</a:t>
            </a:r>
            <a:r>
              <a:rPr lang="ru-RU" b="1" i="0" spc="672" baseline="0" dirty="0">
                <a:latin typeface="Verdana" panose="020B0604030504040204" pitchFamily="34" charset="0"/>
                <a:ea typeface="Verdana" panose="020B0604030504040204" pitchFamily="34" charset="0"/>
              </a:rPr>
              <a:t>ю</a:t>
            </a:r>
            <a:r>
              <a:rPr lang="ru-RU" b="1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1" i="0" spc="-61" baseline="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те</a:t>
            </a:r>
            <a:r>
              <a:rPr lang="ru-RU" b="1" i="0" spc="-58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ори</a:t>
            </a:r>
            <a:r>
              <a:rPr lang="ru-RU" b="1" i="0" spc="611" baseline="0" dirty="0">
                <a:latin typeface="Verdana" panose="020B0604030504040204" pitchFamily="34" charset="0"/>
                <a:ea typeface="Verdana" panose="020B0604030504040204" pitchFamily="34" charset="0"/>
              </a:rPr>
              <a:t>ю</a:t>
            </a:r>
            <a:r>
              <a:rPr lang="ru-RU" b="1" i="0" spc="609" baseline="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лицензи</a:t>
            </a:r>
            <a:r>
              <a:rPr lang="ru-RU" b="1" i="0" spc="619" baseline="0" dirty="0">
                <a:latin typeface="Verdana" panose="020B0604030504040204" pitchFamily="34" charset="0"/>
                <a:ea typeface="Verdana" panose="020B0604030504040204" pitchFamily="34" charset="0"/>
              </a:rPr>
              <a:t>ю</a:t>
            </a:r>
            <a:r>
              <a:rPr lang="ru-RU" b="1" i="0" spc="-315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1" i="0" spc="-161" baseline="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Ф.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758342" y="4708104"/>
            <a:ext cx="940885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800" b="0" i="0" spc="-53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оссии понятие спо</a:t>
            </a:r>
            <a:r>
              <a:rPr lang="ru-RU" sz="1800" b="0" i="0" spc="-22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тивно</a:t>
            </a:r>
            <a:r>
              <a:rPr lang="ru-RU" sz="1800" b="0" i="0" spc="-40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ru-RU" sz="1800" b="0" i="0" spc="-20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800" b="0" i="0" spc="-85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дьи,</a:t>
            </a:r>
            <a:r>
              <a:rPr lang="ru-RU" sz="1800" b="0" i="0" spc="-15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1800" b="0" i="0" spc="-38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800" b="0" i="0" spc="-18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пра</a:t>
            </a:r>
            <a:r>
              <a:rPr lang="ru-RU" sz="1800" b="0" i="0" spc="-20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 и о</a:t>
            </a:r>
            <a:r>
              <a:rPr lang="ru-RU" sz="1800" b="0" i="0" spc="-51" baseline="0" dirty="0"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язанности опр</a:t>
            </a:r>
            <a:r>
              <a:rPr lang="ru-RU" sz="1800" b="0" i="0" spc="-22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деля</a:t>
            </a:r>
            <a:r>
              <a:rPr lang="ru-RU" sz="1800" b="0" i="0" spc="-22" baseline="0" dirty="0">
                <a:latin typeface="Verdana" panose="020B0604030504040204" pitchFamily="34" charset="0"/>
                <a:ea typeface="Verdana" panose="020B0604030504040204" pitchFamily="34" charset="0"/>
              </a:rPr>
              <a:t>ю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тся 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758342" y="5113488"/>
            <a:ext cx="9273425" cy="813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lang="ru-RU" sz="1800" b="1" i="0" spc="-18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деральным за</a:t>
            </a:r>
            <a:r>
              <a:rPr lang="ru-RU" sz="1800" b="1" i="0" spc="-33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он</a:t>
            </a:r>
            <a:r>
              <a:rPr lang="ru-RU" sz="1800" b="1" i="0" spc="-42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м </a:t>
            </a:r>
            <a:r>
              <a:rPr lang="ru-RU" sz="1800" b="0" i="0" spc="-24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 4 де</a:t>
            </a:r>
            <a:r>
              <a:rPr lang="ru-RU" sz="1800" b="0" i="0" spc="-22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абря 2007</a:t>
            </a:r>
            <a:r>
              <a:rPr lang="ru-RU" sz="1800" b="0" i="0" spc="-198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1800" b="0" i="0" spc="-18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№329-ФЗ </a:t>
            </a:r>
            <a:r>
              <a:rPr lang="ru-RU" sz="1800" b="0" i="0" spc="-13" baseline="0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 физичес</a:t>
            </a:r>
            <a:r>
              <a:rPr lang="ru-RU" sz="1800" b="0" i="0" spc="-90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ой </a:t>
            </a:r>
            <a:r>
              <a:rPr lang="ru-RU" sz="1800" b="0" i="0" spc="-20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800" b="0" i="0" spc="-60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1800" b="0" i="0" spc="-76" baseline="0" dirty="0">
                <a:latin typeface="Verdana" panose="020B0604030504040204" pitchFamily="34" charset="0"/>
                <a:ea typeface="Verdana" panose="020B0604030504040204" pitchFamily="34" charset="0"/>
              </a:rPr>
              <a:t>ь</a:t>
            </a:r>
            <a:r>
              <a:rPr lang="ru-RU" sz="1800" b="0" i="0" spc="-18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уре</a:t>
            </a:r>
            <a:r>
              <a:rPr lang="ru-RU" sz="1800" b="0" i="0" spc="-31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и спо</a:t>
            </a:r>
            <a:r>
              <a:rPr lang="ru-RU" sz="1800" b="0" i="0" spc="-22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те в </a:t>
            </a:r>
            <a:r>
              <a:rPr lang="ru-RU" sz="1800" b="0" i="0" spc="-53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оссийс</a:t>
            </a:r>
            <a:r>
              <a:rPr lang="ru-RU" sz="1800" b="0" i="0" spc="-90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ой </a:t>
            </a:r>
          </a:p>
          <a:p>
            <a:pPr marL="0">
              <a:lnSpc>
                <a:spcPts val="2160"/>
              </a:lnSpc>
            </a:pP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lang="ru-RU" sz="1800" b="0" i="0" spc="-20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1800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дерации</a:t>
            </a:r>
            <a:r>
              <a:rPr lang="ru-RU" sz="1800" b="0" i="0" spc="-15" baseline="0" dirty="0"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355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Rectangle 362"/>
          <p:cNvSpPr/>
          <p:nvPr/>
        </p:nvSpPr>
        <p:spPr>
          <a:xfrm>
            <a:off x="893588" y="156857"/>
            <a:ext cx="11020646" cy="4471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ЛИЦЕНЗИЯ</a:t>
            </a:r>
            <a:r>
              <a:rPr lang="ru-RU" sz="2800" b="1" i="0" spc="-4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СПОРТИВНОГ</a:t>
            </a:r>
            <a:r>
              <a:rPr lang="ru-RU" sz="2800" b="1" i="0" spc="-12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2800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СУДЬ</a:t>
            </a:r>
            <a:r>
              <a:rPr lang="ru-RU" sz="2800" b="1" i="0" spc="-12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 ПО АВТОСПОРТУ</a:t>
            </a:r>
          </a:p>
        </p:txBody>
      </p:sp>
      <p:pic>
        <p:nvPicPr>
          <p:cNvPr id="19" name="Рисунок 18" descr="лицензия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8502" y="704690"/>
            <a:ext cx="3482502" cy="5362852"/>
          </a:xfrm>
          <a:prstGeom prst="rect">
            <a:avLst/>
          </a:prstGeom>
        </p:spPr>
      </p:pic>
      <p:pic>
        <p:nvPicPr>
          <p:cNvPr id="20" name="Рисунок 19" descr="лиценз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4611" y="720363"/>
            <a:ext cx="3496271" cy="53788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reeform 372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Rectangle 377"/>
          <p:cNvSpPr/>
          <p:nvPr/>
        </p:nvSpPr>
        <p:spPr>
          <a:xfrm>
            <a:off x="3188842" y="290998"/>
            <a:ext cx="579966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КАК ПОЛУЧИТЬ ЛИЦЕНЗИЮ</a:t>
            </a:r>
          </a:p>
        </p:txBody>
      </p:sp>
      <p:sp>
        <p:nvSpPr>
          <p:cNvPr id="378" name="Rectangle 378"/>
          <p:cNvSpPr/>
          <p:nvPr/>
        </p:nvSpPr>
        <p:spPr>
          <a:xfrm>
            <a:off x="736091" y="1710467"/>
            <a:ext cx="634257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Для п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лучения лицензии </a:t>
            </a:r>
            <a:r>
              <a:rPr lang="ru-RU" b="1" i="0" spc="-34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5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 пр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доста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ляет:</a:t>
            </a:r>
          </a:p>
        </p:txBody>
      </p:sp>
      <p:sp>
        <p:nvSpPr>
          <p:cNvPr id="379" name="Rectangle 379"/>
          <p:cNvSpPr/>
          <p:nvPr/>
        </p:nvSpPr>
        <p:spPr>
          <a:xfrm>
            <a:off x="531810" y="2268705"/>
            <a:ext cx="114559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0" i="0" spc="545" baseline="0" dirty="0" smtClean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Зая</a:t>
            </a:r>
            <a:r>
              <a:rPr lang="ru-RU" b="1" i="0" spc="-34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ление </a:t>
            </a:r>
            <a:r>
              <a:rPr lang="ru-RU" b="1" i="0" spc="-7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стан</a:t>
            </a:r>
            <a:r>
              <a:rPr lang="ru-RU" b="1" i="0" spc="-6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ленно</a:t>
            </a:r>
            <a:r>
              <a:rPr lang="ru-RU" b="1" i="0" spc="-63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образца на п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лучение лицензии с у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азанием </a:t>
            </a:r>
          </a:p>
        </p:txBody>
      </p:sp>
      <p:sp>
        <p:nvSpPr>
          <p:cNvPr id="380" name="Rectangle 380"/>
          <p:cNvSpPr/>
          <p:nvPr/>
        </p:nvSpPr>
        <p:spPr>
          <a:xfrm>
            <a:off x="818322" y="2598143"/>
            <a:ext cx="494064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дисциплины или г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уппы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дисциплин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81" name="Rectangle 381"/>
          <p:cNvSpPr/>
          <p:nvPr/>
        </p:nvSpPr>
        <p:spPr>
          <a:xfrm>
            <a:off x="531810" y="3076679"/>
            <a:ext cx="988360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545" baseline="0" dirty="0" smtClean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Книж</a:t>
            </a:r>
            <a:r>
              <a:rPr lang="ru-RU" b="1" i="0" spc="-44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у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тивно</a:t>
            </a:r>
            <a:r>
              <a:rPr lang="ru-RU" b="1" i="0" spc="-65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</a:t>
            </a:r>
            <a:r>
              <a:rPr lang="ru-RU" b="1" i="0" spc="-34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56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дьи, в 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 внесены з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пись о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прис</a:t>
            </a:r>
            <a:r>
              <a:rPr lang="ru-RU" b="1" i="0" spc="-17" baseline="0" dirty="0" smtClean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оении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82" name="Rectangle 382"/>
          <p:cNvSpPr/>
          <p:nvPr/>
        </p:nvSpPr>
        <p:spPr>
          <a:xfrm>
            <a:off x="818322" y="3405863"/>
            <a:ext cx="10381560" cy="1277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</a:rPr>
              <a:t>и/или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75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дтверждении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ационной 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61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те</a:t>
            </a:r>
            <a:r>
              <a:rPr lang="ru-RU" b="1" i="0" spc="-58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ории, а так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 о сд</a:t>
            </a:r>
            <a:r>
              <a:rPr lang="ru-RU" b="1" i="0" spc="-96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че </a:t>
            </a:r>
          </a:p>
          <a:p>
            <a:pPr marL="0">
              <a:lnSpc>
                <a:spcPts val="2591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квали</a:t>
            </a:r>
            <a:r>
              <a:rPr lang="ru-RU" b="1" i="0" spc="-34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ационно</a:t>
            </a:r>
            <a:r>
              <a:rPr lang="ru-RU" b="1" i="0" spc="-60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з</a:t>
            </a:r>
            <a:r>
              <a:rPr lang="ru-RU" b="1" i="0" spc="-101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чета</a:t>
            </a:r>
            <a:r>
              <a:rPr lang="ru-RU" b="1" i="0" spc="-12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 дисциплине или г</a:t>
            </a:r>
            <a:r>
              <a:rPr lang="ru-RU" b="1" i="0" spc="-3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уппе дисциплин, у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азанной </a:t>
            </a:r>
          </a:p>
          <a:p>
            <a:pPr marL="0">
              <a:lnSpc>
                <a:spcPts val="2592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 заяв</a:t>
            </a:r>
            <a:r>
              <a:rPr lang="ru-RU" b="1" i="0" spc="-70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е. З</a:t>
            </a:r>
            <a:r>
              <a:rPr lang="ru-RU" b="1" i="0" spc="-34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писи заверя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тся п</a:t>
            </a:r>
            <a:r>
              <a:rPr lang="ru-RU" b="1" i="0" spc="-63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</a:t>
            </a:r>
            <a:r>
              <a:rPr lang="ru-RU" b="1" i="0" spc="-61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тью и п</a:t>
            </a:r>
            <a:r>
              <a:rPr lang="ru-RU" b="1" i="0" spc="-7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дписью 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6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7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дителя </a:t>
            </a:r>
          </a:p>
          <a:p>
            <a:pPr marL="0">
              <a:lnSpc>
                <a:spcPts val="2593"/>
              </a:lnSpc>
            </a:pP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региональной 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ллегии </a:t>
            </a:r>
            <a:r>
              <a:rPr lang="ru-RU" b="1" i="0" spc="-34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57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дей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83" name="Rectangle 383"/>
          <p:cNvSpPr/>
          <p:nvPr/>
        </p:nvSpPr>
        <p:spPr>
          <a:xfrm>
            <a:off x="531810" y="4872256"/>
            <a:ext cx="29727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545" baseline="0" dirty="0" smtClean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-34" baseline="0" dirty="0" smtClean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огра</a:t>
            </a:r>
            <a:r>
              <a:rPr lang="ru-RU" b="1" i="0" spc="-41" baseline="0" dirty="0" smtClean="0">
                <a:latin typeface="Verdana" pitchFamily="34" charset="0"/>
                <a:ea typeface="Verdana" pitchFamily="34" charset="0"/>
              </a:rPr>
              <a:t>ф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ию 3х4 см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84" name="Rectangle 384"/>
          <p:cNvSpPr/>
          <p:nvPr/>
        </p:nvSpPr>
        <p:spPr>
          <a:xfrm>
            <a:off x="531810" y="5350792"/>
            <a:ext cx="31986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545" baseline="0" dirty="0" smtClean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Квитанцию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об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опл</a:t>
            </a:r>
            <a:r>
              <a:rPr lang="ru-RU" b="1" i="0" spc="-65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те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Freeform 386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Rectangle 391"/>
          <p:cNvSpPr/>
          <p:nvPr/>
        </p:nvSpPr>
        <p:spPr>
          <a:xfrm>
            <a:off x="1279271" y="511978"/>
            <a:ext cx="28773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НАПОСЛЕДОК</a:t>
            </a:r>
          </a:p>
        </p:txBody>
      </p:sp>
      <p:sp>
        <p:nvSpPr>
          <p:cNvPr id="392" name="Rectangle 392"/>
          <p:cNvSpPr/>
          <p:nvPr/>
        </p:nvSpPr>
        <p:spPr>
          <a:xfrm>
            <a:off x="961339" y="1807368"/>
            <a:ext cx="7823617" cy="6037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545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Раб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та в д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лжнос</a:t>
            </a:r>
            <a:r>
              <a:rPr lang="ru-RU" b="0" i="0" spc="-3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ях спо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тивно</a:t>
            </a:r>
            <a:r>
              <a:rPr lang="ru-RU" b="0" i="0" spc="-6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 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0" i="0" spc="-13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дейст</a:t>
            </a:r>
            <a:r>
              <a:rPr lang="ru-RU" b="0" i="0" spc="-39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а пр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дъя</a:t>
            </a:r>
            <a:r>
              <a:rPr lang="ru-RU" b="0" i="0" spc="-44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ляет к </a:t>
            </a:r>
          </a:p>
          <a:p>
            <a:pPr marL="286511">
              <a:lnSpc>
                <a:spcPts val="2879"/>
              </a:lnSpc>
            </a:pP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чело</a:t>
            </a:r>
            <a:r>
              <a:rPr lang="ru-RU" b="0" i="0" spc="-1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0" i="0" spc="-3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0" i="0" spc="-24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высокие требо</a:t>
            </a:r>
            <a:r>
              <a:rPr lang="ru-RU" b="0" i="0" spc="-3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ания. В пер</a:t>
            </a:r>
            <a:r>
              <a:rPr lang="ru-RU" b="0" i="0" spc="-9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ую</a:t>
            </a:r>
            <a:r>
              <a:rPr lang="ru-RU" b="0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0" i="0" spc="-6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чер</a:t>
            </a:r>
            <a:r>
              <a:rPr lang="ru-RU" b="0" i="0" spc="-27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дь </a:t>
            </a:r>
            <a:r>
              <a:rPr lang="ru-RU" b="0" i="0" spc="600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морально-</a:t>
            </a:r>
          </a:p>
        </p:txBody>
      </p:sp>
      <p:sp>
        <p:nvSpPr>
          <p:cNvPr id="393" name="Rectangle 393"/>
          <p:cNvSpPr/>
          <p:nvPr/>
        </p:nvSpPr>
        <p:spPr>
          <a:xfrm>
            <a:off x="1247851" y="2539142"/>
            <a:ext cx="6504473" cy="6037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-1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-3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левые и </a:t>
            </a:r>
            <a:r>
              <a:rPr lang="ru-RU" b="0" i="0" spc="-39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елание раб</a:t>
            </a:r>
            <a:r>
              <a:rPr lang="ru-RU" b="0" i="0" spc="-32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0" i="0" spc="-58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ть и разви</a:t>
            </a:r>
            <a:r>
              <a:rPr lang="ru-RU" b="0" i="0" spc="-44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-58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ться в данн</a:t>
            </a:r>
            <a:r>
              <a:rPr lang="ru-RU" b="0" i="0" spc="-4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м </a:t>
            </a:r>
          </a:p>
          <a:p>
            <a:pPr marL="0">
              <a:lnSpc>
                <a:spcPts val="2879"/>
              </a:lnSpc>
            </a:pP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пра</a:t>
            </a:r>
            <a:r>
              <a:rPr lang="ru-RU" b="0" i="0" spc="-39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лении.</a:t>
            </a:r>
          </a:p>
        </p:txBody>
      </p:sp>
      <p:sp>
        <p:nvSpPr>
          <p:cNvPr id="394" name="Rectangle 394"/>
          <p:cNvSpPr/>
          <p:nvPr/>
        </p:nvSpPr>
        <p:spPr>
          <a:xfrm>
            <a:off x="961339" y="3420014"/>
            <a:ext cx="7697364" cy="975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545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Кр</a:t>
            </a:r>
            <a:r>
              <a:rPr lang="ru-RU" b="0" i="0" spc="-5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ме </a:t>
            </a:r>
            <a:r>
              <a:rPr lang="ru-RU" b="0" i="0" spc="-41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-6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о, в данн</a:t>
            </a:r>
            <a:r>
              <a:rPr lang="ru-RU" b="0" i="0" spc="-4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м разрезе, особое внимание тре</a:t>
            </a:r>
            <a:r>
              <a:rPr lang="ru-RU" b="0" i="0" spc="-92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0" i="0" spc="-12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ет </a:t>
            </a:r>
          </a:p>
          <a:p>
            <a:pPr marL="286511">
              <a:lnSpc>
                <a:spcPts val="2880"/>
              </a:lnSpc>
            </a:pP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рассм</a:t>
            </a:r>
            <a:r>
              <a:rPr lang="ru-RU" b="0" i="0" spc="-32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трение </a:t>
            </a:r>
            <a:r>
              <a:rPr lang="ru-RU" b="0" i="0" spc="-2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опросов о </a:t>
            </a:r>
            <a:r>
              <a:rPr lang="ru-RU" b="0" i="0" spc="-32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0" i="0" spc="-13" baseline="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опасности раб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0" i="0" spc="-13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0" i="0" spc="-13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дей</a:t>
            </a:r>
            <a:r>
              <a:rPr lang="ru-RU" b="0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на </a:t>
            </a:r>
          </a:p>
          <a:p>
            <a:pPr marL="286511">
              <a:lnSpc>
                <a:spcPts val="2882"/>
              </a:lnSpc>
            </a:pP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тивных мероприятиях </a:t>
            </a:r>
            <a:r>
              <a:rPr lang="ru-RU" b="0" i="0" spc="600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b="0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ак</a:t>
            </a:r>
            <a:r>
              <a:rPr lang="ru-RU" b="0" i="0" spc="-12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личной, так и 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0" i="0" spc="-13" baseline="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опасности </a:t>
            </a:r>
          </a:p>
        </p:txBody>
      </p:sp>
      <p:sp>
        <p:nvSpPr>
          <p:cNvPr id="395" name="Rectangle 395"/>
          <p:cNvSpPr/>
          <p:nvPr/>
        </p:nvSpPr>
        <p:spPr>
          <a:xfrm>
            <a:off x="1247851" y="4517675"/>
            <a:ext cx="6422336" cy="975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зрителей и участни</a:t>
            </a:r>
            <a:r>
              <a:rPr lang="ru-RU" b="0" i="0" spc="-128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ов,</a:t>
            </a:r>
            <a:r>
              <a:rPr lang="ru-RU" b="0" i="0" spc="-2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со</a:t>
            </a:r>
            <a:r>
              <a:rPr lang="ru-RU" b="0" i="0" spc="-56" baseline="0" dirty="0">
                <a:latin typeface="Verdana" pitchFamily="34" charset="0"/>
                <a:ea typeface="Verdana" pitchFamily="34" charset="0"/>
              </a:rPr>
              <a:t>б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0" i="0" spc="-123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дения но</a:t>
            </a:r>
            <a:r>
              <a:rPr lang="ru-RU" b="0" i="0" spc="-3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м этики и </a:t>
            </a:r>
          </a:p>
          <a:p>
            <a:pPr marL="0">
              <a:lnSpc>
                <a:spcPts val="2879"/>
              </a:lnSpc>
            </a:pP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за</a:t>
            </a:r>
            <a:r>
              <a:rPr lang="ru-RU" b="0" i="0" spc="-120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он</a:t>
            </a:r>
            <a:r>
              <a:rPr lang="ru-RU" b="0" i="0" spc="-72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b="0" i="0" spc="-56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тельст</a:t>
            </a:r>
            <a:r>
              <a:rPr lang="ru-RU" b="0" i="0" spc="-46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а (администр</a:t>
            </a:r>
            <a:r>
              <a:rPr lang="ru-RU" b="0" i="0" spc="-58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тивно</a:t>
            </a:r>
            <a:r>
              <a:rPr lang="ru-RU" b="0" i="0" spc="-60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о, спо</a:t>
            </a:r>
            <a:r>
              <a:rPr lang="ru-RU" b="0" i="0" spc="-34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тивно</a:t>
            </a:r>
            <a:r>
              <a:rPr lang="ru-RU" b="0" i="0" spc="-6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о, </a:t>
            </a:r>
          </a:p>
          <a:p>
            <a:pPr marL="0">
              <a:lnSpc>
                <a:spcPts val="2879"/>
              </a:lnSpc>
            </a:pP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антидопин</a:t>
            </a:r>
            <a:r>
              <a:rPr lang="ru-RU" b="0" i="0" spc="-60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-1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0" i="0" spc="-6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0" i="0" spc="0" baseline="0" dirty="0">
                <a:latin typeface="Verdana" pitchFamily="34" charset="0"/>
                <a:ea typeface="Verdana" pitchFamily="34" charset="0"/>
              </a:rPr>
              <a:t>о и др.)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 397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2" name="Picture 40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572" y="1466945"/>
            <a:ext cx="6778752" cy="4504182"/>
          </a:xfrm>
          <a:prstGeom prst="rect">
            <a:avLst/>
          </a:prstGeom>
          <a:noFill/>
        </p:spPr>
      </p:pic>
      <p:sp>
        <p:nvSpPr>
          <p:cNvPr id="403" name="Rectangle 403"/>
          <p:cNvSpPr/>
          <p:nvPr/>
        </p:nvSpPr>
        <p:spPr>
          <a:xfrm>
            <a:off x="2854349" y="722845"/>
            <a:ext cx="592123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БЛАГОДАРЮ</a:t>
            </a:r>
            <a:r>
              <a:rPr lang="ru-RU" sz="2800" b="1" i="0" spc="-36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ЗА</a:t>
            </a:r>
            <a:r>
              <a:rPr lang="ru-RU" sz="2800" b="1" i="0" spc="-1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ВНИМАН</a:t>
            </a:r>
            <a:r>
              <a:rPr lang="ru-RU" sz="2800" b="1" i="0" spc="-23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132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7"/>
          <p:cNvSpPr/>
          <p:nvPr/>
        </p:nvSpPr>
        <p:spPr>
          <a:xfrm>
            <a:off x="729645" y="430893"/>
            <a:ext cx="10469213" cy="861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ПРИМЕР ФОРМИРОВАНИЯ СУДЕЙСКОГО КОРПУСА </a:t>
            </a:r>
            <a:endParaRPr lang="ru-RU" sz="2800" b="1" i="0" spc="0" baseline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/>
            <a:r>
              <a:rPr lang="ru-RU" sz="2800" b="1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СОРЕВНОВАНИИ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651824" y="1685089"/>
            <a:ext cx="11041164" cy="520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-53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27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дейский </a:t>
            </a:r>
            <a:r>
              <a:rPr lang="ru-RU" b="0" i="0" spc="-99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орп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с, сфо</a:t>
            </a:r>
            <a:r>
              <a:rPr lang="ru-RU" b="0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миро</a:t>
            </a:r>
            <a:r>
              <a:rPr lang="ru-RU" b="0" i="0" spc="-23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ан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ый для про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ден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я </a:t>
            </a:r>
            <a:r>
              <a:rPr lang="ru-RU" b="0" i="0" spc="-99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онкретных соревно</a:t>
            </a:r>
            <a:r>
              <a:rPr lang="ru-RU" b="0" i="0" spc="-21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ан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й,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вкл</a:t>
            </a:r>
            <a:r>
              <a:rPr lang="ru-RU" b="0" i="0" spc="-73" baseline="0" dirty="0">
                <a:latin typeface="Verdana" panose="020B0604030504040204" pitchFamily="34" charset="0"/>
                <a:ea typeface="Verdana" panose="020B0604030504040204" pitchFamily="34" charset="0"/>
              </a:rPr>
              <a:t>ю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чает </a:t>
            </a:r>
          </a:p>
          <a:p>
            <a:pPr marL="0">
              <a:lnSpc>
                <a:spcPts val="1919"/>
              </a:lnSpc>
            </a:pP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 се</a:t>
            </a:r>
            <a:r>
              <a:rPr lang="ru-RU" b="0" i="0" spc="-51" baseline="0" dirty="0"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я сл</a:t>
            </a:r>
            <a:r>
              <a:rPr lang="ru-RU" b="0" i="0" spc="-33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дующие</a:t>
            </a:r>
            <a:r>
              <a:rPr lang="ru-RU" b="0" i="0" spc="-15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b="0" i="0" spc="-19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лжности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612914" y="2368295"/>
            <a:ext cx="24178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0" i="0" spc="833" baseline="0" dirty="0">
                <a:latin typeface="Verdana" panose="020B0604030504040204" pitchFamily="34" charset="0"/>
                <a:ea typeface="Verdana" panose="020B0604030504040204" pitchFamily="34" charset="0"/>
              </a:rPr>
              <a:t></a:t>
            </a:r>
            <a:r>
              <a:rPr lang="ru-RU" b="0" i="0" spc="-103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лавный </a:t>
            </a:r>
            <a:r>
              <a:rPr lang="ru-RU" b="0" i="0" spc="-27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27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дья </a:t>
            </a:r>
            <a:endParaRPr lang="ru-RU" b="0" i="0" spc="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1" name="Rectangle 141"/>
          <p:cNvSpPr/>
          <p:nvPr/>
        </p:nvSpPr>
        <p:spPr>
          <a:xfrm>
            <a:off x="612914" y="2748956"/>
            <a:ext cx="3496470" cy="1815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831" baseline="0" dirty="0">
                <a:latin typeface="Verdana" panose="020B0604030504040204" pitchFamily="34" charset="0"/>
                <a:ea typeface="Verdana" panose="020B0604030504040204" pitchFamily="34" charset="0"/>
              </a:rPr>
              <a:t></a:t>
            </a:r>
            <a:r>
              <a:rPr lang="ru-RU" b="0" i="0" spc="-103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лавный </a:t>
            </a:r>
            <a:r>
              <a:rPr lang="ru-RU" b="0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секретарь</a:t>
            </a:r>
            <a:endParaRPr lang="ru-RU" b="0" i="0" spc="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ts val="3001"/>
              </a:lnSpc>
            </a:pPr>
            <a:r>
              <a:rPr lang="ru-RU" b="0" i="0" spc="833" baseline="0" dirty="0">
                <a:latin typeface="Verdana" panose="020B0604030504040204" pitchFamily="34" charset="0"/>
                <a:ea typeface="Verdana" panose="020B0604030504040204" pitchFamily="34" charset="0"/>
              </a:rPr>
              <a:t>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0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хнический </a:t>
            </a:r>
            <a:r>
              <a:rPr lang="ru-RU" b="0" i="0" spc="-99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0" i="0" spc="-31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миссар</a:t>
            </a:r>
            <a:endParaRPr lang="ru-RU" b="0" i="0" spc="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ts val="2999"/>
              </a:lnSpc>
            </a:pPr>
            <a:r>
              <a:rPr lang="ru-RU" b="0" i="0" spc="833" baseline="0" dirty="0">
                <a:latin typeface="Verdana" panose="020B0604030504040204" pitchFamily="34" charset="0"/>
                <a:ea typeface="Verdana" panose="020B0604030504040204" pitchFamily="34" charset="0"/>
              </a:rPr>
              <a:t></a:t>
            </a:r>
            <a:r>
              <a:rPr lang="ru-RU" b="0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27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дья при </a:t>
            </a:r>
            <a:r>
              <a:rPr lang="ru-RU" b="0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участн</a:t>
            </a:r>
            <a:r>
              <a:rPr lang="ru-RU" b="0" i="0" spc="-11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b="0" i="0" spc="-39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0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ах</a:t>
            </a:r>
            <a:endParaRPr lang="ru-RU" b="0" i="0" spc="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ts val="3000"/>
              </a:lnSpc>
            </a:pPr>
            <a:r>
              <a:rPr lang="ru-RU" b="0" i="0" spc="833" baseline="0" dirty="0">
                <a:latin typeface="Verdana" panose="020B0604030504040204" pitchFamily="34" charset="0"/>
                <a:ea typeface="Verdana" panose="020B0604030504040204" pitchFamily="34" charset="0"/>
              </a:rPr>
              <a:t></a:t>
            </a:r>
            <a:r>
              <a:rPr lang="ru-RU" b="0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27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дья </a:t>
            </a:r>
            <a:r>
              <a:rPr lang="ru-RU" b="0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фа</a:t>
            </a:r>
            <a:r>
              <a:rPr lang="ru-RU" b="0" i="0" spc="-31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0" i="0" spc="0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та</a:t>
            </a:r>
            <a:endParaRPr lang="ru-RU" b="0" i="0" spc="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ts val="3000"/>
              </a:lnSpc>
            </a:pPr>
            <a:r>
              <a:rPr lang="ru-RU" b="0" i="0" spc="831" baseline="0" dirty="0">
                <a:latin typeface="Verdana" panose="020B0604030504040204" pitchFamily="34" charset="0"/>
                <a:ea typeface="Verdana" panose="020B0604030504040204" pitchFamily="34" charset="0"/>
              </a:rPr>
              <a:t></a:t>
            </a:r>
            <a:r>
              <a:rPr lang="ru-RU" b="0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27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дья-хрон</a:t>
            </a:r>
            <a:r>
              <a:rPr lang="ru-RU" b="0" i="0" spc="-37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етрист</a:t>
            </a:r>
            <a:r>
              <a:rPr lang="ru-RU" b="0" i="0" spc="-39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и др. 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579481" y="4962178"/>
            <a:ext cx="10977640" cy="764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0" i="0" spc="-29" baseline="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аждая из этих д</a:t>
            </a:r>
            <a:r>
              <a:rPr lang="ru-RU" b="0" i="0" spc="-19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лжностей пр</a:t>
            </a:r>
            <a:r>
              <a:rPr lang="ru-RU" b="0" i="0" spc="-21" baseline="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дъя</a:t>
            </a:r>
            <a:r>
              <a:rPr lang="ru-RU" b="0" i="0" spc="-25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ляет</a:t>
            </a:r>
            <a:r>
              <a:rPr lang="ru-RU" b="0" i="0" spc="-13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3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ои требо</a:t>
            </a:r>
            <a:r>
              <a:rPr lang="ru-RU" b="0" i="0" spc="-23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ан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я к раб</a:t>
            </a:r>
            <a:r>
              <a:rPr lang="ru-RU" b="0" i="0" spc="-21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те</a:t>
            </a:r>
            <a:r>
              <a:rPr lang="ru-RU" b="0" i="0" spc="-35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-27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27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дей</a:t>
            </a:r>
            <a:r>
              <a:rPr lang="ru-RU" b="0" i="0" spc="-15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 зависимости </a:t>
            </a:r>
          </a:p>
          <a:p>
            <a:pPr marL="0">
              <a:lnSpc>
                <a:spcPts val="1920"/>
              </a:lnSpc>
            </a:pPr>
            <a:r>
              <a:rPr lang="ru-RU" b="0" i="0" spc="-19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 дис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ц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иплины а</a:t>
            </a:r>
            <a:r>
              <a:rPr lang="ru-RU" b="0" i="0" spc="-49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-25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оспо</a:t>
            </a:r>
            <a:r>
              <a:rPr lang="ru-RU" b="0" i="0" spc="-19" baseline="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та.</a:t>
            </a:r>
            <a:r>
              <a:rPr lang="ru-RU" b="0" i="0" spc="-33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r>
              <a:rPr lang="ru-RU" b="0" i="0" spc="-23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-49" baseline="0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о,</a:t>
            </a:r>
            <a:r>
              <a:rPr lang="ru-RU" b="0" i="0" spc="-21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ч</a:t>
            </a:r>
            <a:r>
              <a:rPr lang="ru-RU" b="0" i="0" spc="-25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обы</a:t>
            </a:r>
            <a:r>
              <a:rPr lang="ru-RU" b="0" i="0" spc="-19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достичь высоких ре</a:t>
            </a:r>
            <a:r>
              <a:rPr lang="ru-RU" b="0" i="0" spc="-37" baseline="0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lang="ru-RU" b="0" i="0" spc="-91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b="0" i="0" spc="-79" baseline="0" dirty="0">
                <a:latin typeface="Verdana" panose="020B0604030504040204" pitchFamily="34" charset="0"/>
                <a:ea typeface="Verdana" panose="020B0604030504040204" pitchFamily="34" charset="0"/>
              </a:rPr>
              <a:t>ь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0" i="0" spc="-51" baseline="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0" i="0" spc="-25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ов</a:t>
            </a:r>
            <a:r>
              <a:rPr lang="ru-RU" b="0" i="0" spc="-33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b="0" i="0" spc="-21" baseline="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b="0" i="0" spc="-127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дейст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е, </a:t>
            </a:r>
          </a:p>
          <a:p>
            <a:pPr marL="0">
              <a:lnSpc>
                <a:spcPts val="1919"/>
              </a:lnSpc>
            </a:pP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чело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ек</a:t>
            </a:r>
            <a:r>
              <a:rPr lang="ru-RU" b="0" i="0" spc="-13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b="0" i="0" spc="-19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b="0" i="0" spc="-33" baseline="0" dirty="0">
                <a:latin typeface="Verdana" panose="020B0604030504040204" pitchFamily="34" charset="0"/>
                <a:ea typeface="Verdana" panose="020B0604030504040204" pitchFamily="34" charset="0"/>
              </a:rPr>
              <a:t>ж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ен о</a:t>
            </a:r>
            <a:r>
              <a:rPr lang="ru-RU" b="0" i="0" spc="-45" baseline="0" dirty="0"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лад</a:t>
            </a:r>
            <a:r>
              <a:rPr lang="ru-RU" b="0" i="0" spc="-57" baseline="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ть</a:t>
            </a:r>
            <a:r>
              <a:rPr lang="ru-RU" b="0" i="0" spc="-35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зна</a:t>
            </a:r>
            <a:r>
              <a:rPr lang="ru-RU" b="0" i="0" spc="-11" baseline="0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иями и </a:t>
            </a:r>
            <a:r>
              <a:rPr lang="ru-RU" b="0" i="0" spc="-33" baseline="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меть раб</a:t>
            </a:r>
            <a:r>
              <a:rPr lang="ru-RU" b="0" i="0" spc="-15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b="0" i="0" spc="-51" baseline="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ть</a:t>
            </a:r>
            <a:r>
              <a:rPr lang="ru-RU" b="0" i="0" spc="-35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на любой д</a:t>
            </a:r>
            <a:r>
              <a:rPr lang="ru-RU" b="0" i="0" spc="-21" baseline="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b="0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лжности.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5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324" r="831" b="1549"/>
          <a:stretch/>
        </p:blipFill>
        <p:spPr>
          <a:xfrm>
            <a:off x="481460" y="1031131"/>
            <a:ext cx="10724804" cy="5649636"/>
          </a:xfrm>
          <a:prstGeom prst="rect">
            <a:avLst/>
          </a:prstGeom>
          <a:noFill/>
        </p:spPr>
      </p:pic>
      <p:sp>
        <p:nvSpPr>
          <p:cNvPr id="151" name="Rectangle 151"/>
          <p:cNvSpPr/>
          <p:nvPr/>
        </p:nvSpPr>
        <p:spPr>
          <a:xfrm>
            <a:off x="1065275" y="177400"/>
            <a:ext cx="10642850" cy="8708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СУДЕЙСКИЕ</a:t>
            </a:r>
            <a:r>
              <a:rPr lang="ru-RU" sz="2800" b="1" i="0" spc="-17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ДОЛЖНОСТИ</a:t>
            </a:r>
            <a:r>
              <a:rPr lang="ru-RU" sz="2800" b="1" i="0" spc="-20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ru-RU" sz="2800" b="1" i="0" spc="-23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СОРЕВНОВАНИЯХ</a:t>
            </a:r>
            <a:r>
              <a:rPr lang="ru-RU" sz="2800" b="1" i="0" spc="-36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</a:p>
          <a:p>
            <a:pPr marL="0">
              <a:lnSpc>
                <a:spcPts val="3839"/>
              </a:lnSpc>
            </a:pPr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АВТОСПОРТУ</a:t>
            </a:r>
            <a:r>
              <a:rPr lang="ru-RU" sz="2800" b="1" i="0" spc="-20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i="0" spc="0" baseline="0" dirty="0">
                <a:latin typeface="Verdana" panose="020B0604030504040204" pitchFamily="34" charset="0"/>
                <a:ea typeface="Verdana" panose="020B0604030504040204" pitchFamily="34" charset="0"/>
              </a:rPr>
              <a:t>(КТСС)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153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5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" y="99060"/>
            <a:ext cx="10736580" cy="5798820"/>
          </a:xfrm>
          <a:prstGeom prst="rect">
            <a:avLst/>
          </a:prstGeom>
          <a:noFill/>
        </p:spPr>
      </p:pic>
      <p:sp>
        <p:nvSpPr>
          <p:cNvPr id="159" name="Rectangle 159"/>
          <p:cNvSpPr/>
          <p:nvPr/>
        </p:nvSpPr>
        <p:spPr>
          <a:xfrm>
            <a:off x="807719" y="6041799"/>
            <a:ext cx="340625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ФРАГМЕНТ</a:t>
            </a:r>
            <a:r>
              <a:rPr lang="ru-RU" sz="2800" b="1" i="0" spc="-26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КТСС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 162"/>
          <p:cNvSpPr/>
          <p:nvPr/>
        </p:nvSpPr>
        <p:spPr>
          <a:xfrm>
            <a:off x="11277855" y="2233081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9208262" y="2460158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0293350" y="2556170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10444988" y="2403008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10922000" y="2954696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Rectangle 168"/>
          <p:cNvSpPr/>
          <p:nvPr/>
        </p:nvSpPr>
        <p:spPr>
          <a:xfrm>
            <a:off x="1585322" y="537903"/>
            <a:ext cx="9356857" cy="430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ЧТО ДОЛЖЕН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З</a:t>
            </a:r>
            <a:r>
              <a:rPr lang="ru-RU" sz="2795" b="1" i="0" spc="-12" baseline="0" dirty="0">
                <a:latin typeface="Verdana" pitchFamily="34" charset="0"/>
                <a:ea typeface="Verdana" pitchFamily="34" charset="0"/>
              </a:rPr>
              <a:t>Н</a:t>
            </a:r>
            <a:r>
              <a:rPr lang="ru-RU" sz="2795" b="1" i="0" spc="0" baseline="0" dirty="0">
                <a:latin typeface="Verdana" pitchFamily="34" charset="0"/>
                <a:ea typeface="Verdana" pitchFamily="34" charset="0"/>
              </a:rPr>
              <a:t>АТЬ СУДЬЯ ПО АВТОСПОРТУ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769265" y="1467612"/>
            <a:ext cx="482689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1</a:t>
            </a:r>
            <a:r>
              <a:rPr lang="ru-RU" sz="1800" b="1" i="0" spc="450" baseline="0" dirty="0">
                <a:latin typeface="Verdana" pitchFamily="34" charset="0"/>
                <a:ea typeface="Verdana" pitchFamily="34" charset="0"/>
              </a:rPr>
              <a:t>.</a:t>
            </a:r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До</a:t>
            </a:r>
            <a:r>
              <a:rPr lang="ru-RU" sz="1800" b="1" i="0" spc="-3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1" i="0" spc="-1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менты Министерства спо</a:t>
            </a:r>
            <a:r>
              <a:rPr lang="ru-RU" sz="1800" b="1" i="0" spc="-2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та: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769265" y="1872996"/>
            <a:ext cx="665560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439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Ф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деральный за</a:t>
            </a:r>
            <a:r>
              <a:rPr lang="ru-RU" sz="1800" b="0" i="0" spc="-94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он о физичес</a:t>
            </a:r>
            <a:r>
              <a:rPr lang="ru-RU" sz="1800" b="0" i="0" spc="-90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ой 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-6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sz="1800" b="0" i="0" spc="-76" baseline="0" dirty="0">
                <a:latin typeface="Verdana" pitchFamily="34" charset="0"/>
                <a:ea typeface="Verdana" pitchFamily="34" charset="0"/>
              </a:rPr>
              <a:t>ь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уре</a:t>
            </a:r>
            <a:r>
              <a:rPr lang="ru-RU" sz="1800" b="0" i="0" spc="-3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и спо</a:t>
            </a:r>
            <a:r>
              <a:rPr lang="ru-RU" sz="1800" b="0" i="0" spc="-2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те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769265" y="2278043"/>
            <a:ext cx="11246174" cy="15084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442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sz="1802" b="0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sz="1802" b="0" i="0" spc="-4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2" b="0" i="0" spc="-22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ение о спо</a:t>
            </a:r>
            <a:r>
              <a:rPr lang="ru-RU" sz="1802" b="0" i="0" spc="-2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тивных</a:t>
            </a:r>
            <a:r>
              <a:rPr lang="ru-RU" sz="1802" b="0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</a:rPr>
              <a:t>судьях</a:t>
            </a:r>
            <a:r>
              <a:rPr lang="ru-RU" sz="1802" b="0" i="0" spc="-2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2" b="0" i="0" spc="455" baseline="0" dirty="0">
                <a:latin typeface="Verdana" pitchFamily="34" charset="0"/>
                <a:ea typeface="Verdana" pitchFamily="34" charset="0"/>
              </a:rPr>
              <a:t>-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2" b="0" i="0" spc="-24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алифи</a:t>
            </a:r>
            <a:r>
              <a:rPr lang="ru-RU" sz="1802" b="0" i="0" spc="-2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ационные требо</a:t>
            </a:r>
            <a:r>
              <a:rPr lang="ru-RU" sz="1802" b="0" i="0" spc="-28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ания к спо</a:t>
            </a:r>
            <a:r>
              <a:rPr lang="ru-RU" sz="1802" b="0" i="0" spc="-28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тивным </a:t>
            </a:r>
            <a:r>
              <a:rPr lang="ru-RU" sz="1802" b="0" i="0" spc="-20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sz="1802" b="0" i="0" spc="-85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дьям</a:t>
            </a:r>
          </a:p>
          <a:p>
            <a:pPr marL="0">
              <a:lnSpc>
                <a:spcPts val="3194"/>
              </a:lnSpc>
              <a:tabLst>
                <a:tab pos="286511" algn="l"/>
              </a:tabLst>
            </a:pPr>
            <a:r>
              <a:rPr lang="ru-RU" sz="1439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sz="1800" b="0" i="0" spc="-28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sz="1800" b="0" i="0" spc="-4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ение о </a:t>
            </a:r>
            <a:r>
              <a:rPr lang="ru-RU" sz="1800" b="0" i="0" spc="-17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диной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тивной классифи</a:t>
            </a:r>
            <a:r>
              <a:rPr lang="ru-RU" sz="1800" b="0" i="0" spc="-2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ации </a:t>
            </a:r>
            <a:r>
              <a:rPr lang="ru-RU" sz="1800" b="0" i="0" spc="444" baseline="0" dirty="0">
                <a:latin typeface="Verdana" pitchFamily="34" charset="0"/>
                <a:ea typeface="Verdana" pitchFamily="34" charset="0"/>
              </a:rPr>
              <a:t>-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диная </a:t>
            </a:r>
            <a:r>
              <a:rPr lang="ru-RU" sz="1800" b="0" i="0" spc="-1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сероссийс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ая</a:t>
            </a:r>
            <a:r>
              <a:rPr lang="ru-RU" sz="1800" b="0" i="0" spc="-26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тивная классифи</a:t>
            </a:r>
            <a:r>
              <a:rPr lang="ru-RU" sz="1800" b="0" i="0" spc="-2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ация</a:t>
            </a:r>
          </a:p>
          <a:p>
            <a:pPr marL="0">
              <a:lnSpc>
                <a:spcPts val="3191"/>
              </a:lnSpc>
              <a:tabLst>
                <a:tab pos="286511" algn="l"/>
              </a:tabLst>
            </a:pPr>
            <a:r>
              <a:rPr lang="ru-RU" sz="1439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Всероссийский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реестр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видов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769265" y="3900551"/>
            <a:ext cx="252941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2. До</a:t>
            </a:r>
            <a:r>
              <a:rPr lang="ru-RU" sz="1800" b="1" i="0" spc="-3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1" i="0" spc="-1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менты </a:t>
            </a:r>
            <a:r>
              <a:rPr lang="ru-RU" sz="1800" b="1" i="0" spc="-220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1" i="0" spc="-112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1800" b="1" i="0" spc="0" baseline="0" dirty="0">
                <a:latin typeface="Verdana" pitchFamily="34" charset="0"/>
                <a:ea typeface="Verdana" pitchFamily="34" charset="0"/>
              </a:rPr>
              <a:t>Ф: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769265" y="4305935"/>
            <a:ext cx="531414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439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sz="1800" b="0" i="0" spc="-28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тивный </a:t>
            </a:r>
            <a:r>
              <a:rPr lang="ru-RU" sz="1800" b="0" i="0" spc="-85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-4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де</a:t>
            </a:r>
            <a:r>
              <a:rPr lang="ru-RU" sz="1800" b="0" i="0" spc="-4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sz="1800" b="0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и прил</a:t>
            </a:r>
            <a:r>
              <a:rPr lang="ru-RU" sz="1800" b="0" i="0" spc="-4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ения к нему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769265" y="4711319"/>
            <a:ext cx="623170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439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Правила по дисциплинам а</a:t>
            </a:r>
            <a:r>
              <a:rPr lang="ru-RU" sz="1800" b="0" i="0" spc="-4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1800" b="0" i="0" spc="-3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мобильно</a:t>
            </a:r>
            <a:r>
              <a:rPr lang="ru-RU" sz="1800" b="0" i="0" spc="-42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769265" y="5116703"/>
            <a:ext cx="8079199" cy="632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ru-RU" sz="1439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КиТТ (классифи</a:t>
            </a:r>
            <a:r>
              <a:rPr lang="ru-RU" sz="1800" b="0" i="0" spc="-2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ация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и т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хнические</a:t>
            </a:r>
            <a:r>
              <a:rPr lang="ru-RU" sz="1800" b="0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требо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ания)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и прил</a:t>
            </a:r>
            <a:r>
              <a:rPr lang="ru-RU" sz="1800" b="0" i="0" spc="-4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ения</a:t>
            </a:r>
          </a:p>
          <a:p>
            <a:pPr marL="0">
              <a:lnSpc>
                <a:spcPts val="3194"/>
              </a:lnSpc>
              <a:tabLst>
                <a:tab pos="286511" algn="l"/>
              </a:tabLst>
            </a:pPr>
            <a:r>
              <a:rPr lang="ru-RU" sz="1439" b="0" i="0" spc="0" baseline="0" dirty="0">
                <a:latin typeface="Verdana" pitchFamily="34" charset="0"/>
                <a:ea typeface="Verdana" pitchFamily="34" charset="0"/>
              </a:rPr>
              <a:t>	</a:t>
            </a:r>
            <a:r>
              <a:rPr lang="ru-RU" sz="1800" b="0" i="0" spc="-2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-85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ламенты</a:t>
            </a:r>
            <a:r>
              <a:rPr lang="ru-RU" sz="1800" b="0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(п</a:t>
            </a:r>
            <a:r>
              <a:rPr lang="ru-RU" sz="1800" b="0" i="0" spc="-28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sz="1800" b="0" i="0" spc="-4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ения) </a:t>
            </a:r>
            <a:r>
              <a:rPr lang="ru-RU" sz="1800" b="0" i="0" spc="-9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онкретных соревно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reeform 177"/>
          <p:cNvSpPr/>
          <p:nvPr/>
        </p:nvSpPr>
        <p:spPr>
          <a:xfrm>
            <a:off x="11276076" y="2524911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9206483" y="2751988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10291571" y="2848000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10443209" y="2694838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10920221" y="3246526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Rectangle 183"/>
          <p:cNvSpPr/>
          <p:nvPr/>
        </p:nvSpPr>
        <p:spPr>
          <a:xfrm>
            <a:off x="3232657" y="496103"/>
            <a:ext cx="545501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ЗАЧЕМ НАМ ЭТО ЗНАТЬ…?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876579" y="1299714"/>
            <a:ext cx="11146809" cy="84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Всероссийский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реестр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видов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 (ВРВС) вкл</a:t>
            </a:r>
            <a:r>
              <a:rPr lang="ru-RU" sz="1800" b="0" i="0" spc="-72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чает </a:t>
            </a:r>
            <a:r>
              <a:rPr lang="ru-RU" sz="1800" b="0" i="0" spc="-1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се</a:t>
            </a:r>
            <a:r>
              <a:rPr lang="ru-RU" sz="1800" b="0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виды спо</a:t>
            </a:r>
            <a:r>
              <a:rPr lang="ru-RU" sz="1800" b="0" i="0" spc="-2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</a:t>
            </a:r>
            <a:r>
              <a:rPr lang="ru-RU" sz="1800" b="0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и спо</a:t>
            </a:r>
            <a:r>
              <a:rPr lang="ru-RU" sz="1800" b="0" i="0" spc="-28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тивные дисциплины, </a:t>
            </a:r>
          </a:p>
          <a:p>
            <a:pPr marL="0">
              <a:lnSpc>
                <a:spcPts val="2316"/>
              </a:lnSpc>
            </a:pP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разви</a:t>
            </a:r>
            <a:r>
              <a:rPr lang="ru-RU" sz="1802" b="0" i="0" spc="-28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аемые</a:t>
            </a:r>
            <a:r>
              <a:rPr lang="ru-RU" sz="1802" b="0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в </a:t>
            </a:r>
            <a:r>
              <a:rPr lang="ru-RU" sz="1802" b="0" i="0" spc="-55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оссийс</a:t>
            </a:r>
            <a:r>
              <a:rPr lang="ru-RU" sz="1802" b="0" i="0" spc="-92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ой Ф</a:t>
            </a:r>
            <a:r>
              <a:rPr lang="ru-RU" sz="1802" b="0" i="0" spc="-17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дерации.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866851" y="2183495"/>
            <a:ext cx="11325149" cy="84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Про</a:t>
            </a:r>
            <a:r>
              <a:rPr lang="ru-RU" sz="1800" b="0" i="0" spc="-13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дение официальных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тивных соревно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аний</a:t>
            </a:r>
            <a:r>
              <a:rPr lang="ru-RU" sz="1800" b="0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допус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ается</a:t>
            </a:r>
            <a:r>
              <a:rPr lang="ru-RU" sz="1800" b="0" i="0" spc="-3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1800" b="0" i="0" spc="-2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ль</a:t>
            </a:r>
            <a:r>
              <a:rPr lang="ru-RU" sz="1800" b="0" i="0" spc="-98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 на осно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ании</a:t>
            </a:r>
            <a:r>
              <a:rPr lang="ru-RU" sz="1800" b="0" i="0" spc="-1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правил видов </a:t>
            </a:r>
          </a:p>
          <a:p>
            <a:pPr marL="0">
              <a:lnSpc>
                <a:spcPts val="2315"/>
              </a:lnSpc>
            </a:pP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та,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утвержденных</a:t>
            </a:r>
            <a:r>
              <a:rPr lang="ru-RU" sz="1800" b="0" i="0" spc="-2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Минспо</a:t>
            </a:r>
            <a:r>
              <a:rPr lang="ru-RU" sz="1800" b="0" i="0" spc="-2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1800" b="0" i="0" spc="-3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м </a:t>
            </a:r>
            <a:r>
              <a:rPr lang="ru-RU" sz="1800" b="0" i="0" spc="-5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оссии.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896035" y="3037713"/>
            <a:ext cx="10806340" cy="1438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Правила видов спо</a:t>
            </a:r>
            <a:r>
              <a:rPr lang="ru-RU" sz="1800" b="0" i="0" spc="-2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та,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вкл</a:t>
            </a:r>
            <a:r>
              <a:rPr lang="ru-RU" sz="1800" b="0" i="0" spc="-72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ченных во Всероссийский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реестр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видов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та,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разраб</a:t>
            </a:r>
            <a:r>
              <a:rPr lang="ru-RU" sz="1800" b="0" i="0" spc="-47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ты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тся </a:t>
            </a:r>
          </a:p>
          <a:p>
            <a:pPr marL="0">
              <a:lnSpc>
                <a:spcPts val="2316"/>
              </a:lnSpc>
            </a:pP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общероссийскими</a:t>
            </a:r>
            <a:r>
              <a:rPr lang="ru-RU" sz="1800" b="0" i="0" spc="-18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тивными ф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дерациями с уче</a:t>
            </a:r>
            <a:r>
              <a:rPr lang="ru-RU" sz="1800" b="0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1800" b="0" i="0" spc="-37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м</a:t>
            </a:r>
            <a:r>
              <a:rPr lang="ru-RU" sz="1800" b="0" i="0" spc="-2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правил, утвержденных</a:t>
            </a:r>
            <a:r>
              <a:rPr lang="ru-RU" sz="1800" b="0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междун</a:t>
            </a:r>
            <a:r>
              <a:rPr lang="ru-RU" sz="1800" b="0" i="0" spc="-11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-4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дными </a:t>
            </a:r>
          </a:p>
          <a:p>
            <a:pPr marL="0">
              <a:lnSpc>
                <a:spcPts val="2304"/>
              </a:lnSpc>
            </a:pP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sz="1802" b="0" i="0" spc="-28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2" b="0" i="0" spc="0" baseline="0" dirty="0">
                <a:latin typeface="Verdana" pitchFamily="34" charset="0"/>
                <a:ea typeface="Verdana" pitchFamily="34" charset="0"/>
              </a:rPr>
              <a:t>тивными организациями.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886306" y="4425391"/>
            <a:ext cx="10235687" cy="622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 нас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1800" b="0" i="0" spc="-36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ящее</a:t>
            </a:r>
            <a:r>
              <a:rPr lang="ru-RU" sz="1800" b="0" i="0" spc="-1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время в </a:t>
            </a:r>
            <a:r>
              <a:rPr lang="ru-RU" sz="1800" b="0" i="0" spc="-56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оссийс</a:t>
            </a:r>
            <a:r>
              <a:rPr lang="ru-RU" sz="1800" b="0" i="0" spc="-90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ой Ф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дерации признанными видами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</a:t>
            </a:r>
            <a:r>
              <a:rPr lang="ru-RU" sz="1800" b="0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я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ля</a:t>
            </a:r>
            <a:r>
              <a:rPr lang="ru-RU" sz="1800" b="0" i="0" spc="-24" baseline="0" dirty="0">
                <a:latin typeface="Verdana" pitchFamily="34" charset="0"/>
                <a:ea typeface="Verdana" pitchFamily="34" charset="0"/>
              </a:rPr>
              <a:t>ю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тся:</a:t>
            </a:r>
          </a:p>
          <a:p>
            <a:pPr marL="0">
              <a:lnSpc>
                <a:spcPts val="3107"/>
              </a:lnSpc>
            </a:pP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Летние </a:t>
            </a:r>
            <a:r>
              <a:rPr lang="ru-RU" sz="1800" b="0" i="0" spc="-26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лимпийские виды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 </a:t>
            </a:r>
            <a:r>
              <a:rPr lang="ru-RU" sz="1800" b="0" i="0" spc="444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42 вида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886307" y="5088668"/>
            <a:ext cx="548983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Зимние </a:t>
            </a:r>
            <a:r>
              <a:rPr lang="ru-RU" sz="1800" b="0" i="0" spc="-2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лимпийские виды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 </a:t>
            </a:r>
            <a:r>
              <a:rPr lang="ru-RU" sz="1800" b="0" i="0" spc="455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14 видов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905762" y="5436271"/>
            <a:ext cx="469494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Не</a:t>
            </a:r>
            <a:r>
              <a:rPr lang="ru-RU" sz="1800" b="0" i="0" spc="-24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лимпийские виды спо</a:t>
            </a:r>
            <a:r>
              <a:rPr lang="ru-RU" sz="1800" b="0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 </a:t>
            </a:r>
            <a:r>
              <a:rPr lang="ru-RU" sz="1800" b="0" i="0" spc="444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82 вида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915489" y="5792076"/>
            <a:ext cx="425225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Ад</a:t>
            </a:r>
            <a:r>
              <a:rPr lang="ru-RU" sz="1800" b="0" i="0" spc="-2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птивные виды спо</a:t>
            </a:r>
            <a:r>
              <a:rPr lang="ru-RU" sz="1800" b="0" i="0" spc="-28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та </a:t>
            </a:r>
            <a:r>
              <a:rPr lang="ru-RU" sz="1800" b="0" i="0" spc="444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sz="1800" b="0" i="0" spc="0" baseline="0" dirty="0">
                <a:latin typeface="Verdana" pitchFamily="34" charset="0"/>
                <a:ea typeface="Verdana" pitchFamily="34" charset="0"/>
              </a:rPr>
              <a:t>5 видов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92"/>
          <p:cNvSpPr/>
          <p:nvPr/>
        </p:nvSpPr>
        <p:spPr>
          <a:xfrm>
            <a:off x="11276076" y="2962656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9206483" y="3189733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291571" y="3285745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443209" y="3132583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0920221" y="3684271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489" y="1845169"/>
            <a:ext cx="6781800" cy="4422647"/>
          </a:xfrm>
          <a:prstGeom prst="rect">
            <a:avLst/>
          </a:prstGeom>
          <a:noFill/>
        </p:spPr>
      </p:pic>
      <p:sp>
        <p:nvSpPr>
          <p:cNvPr id="198" name="Rectangle 198"/>
          <p:cNvSpPr/>
          <p:nvPr/>
        </p:nvSpPr>
        <p:spPr>
          <a:xfrm>
            <a:off x="1141918" y="282742"/>
            <a:ext cx="9461180" cy="861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ВРВС </a:t>
            </a:r>
            <a:r>
              <a:rPr lang="ru-RU" sz="2800" b="1" i="0" spc="544" baseline="0" dirty="0">
                <a:latin typeface="Verdana" pitchFamily="34" charset="0"/>
                <a:ea typeface="Verdana" pitchFamily="34" charset="0"/>
              </a:rPr>
              <a:t>–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15</a:t>
            </a:r>
            <a:r>
              <a:rPr lang="ru-RU" sz="2800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sz="2800" b="1" i="0" spc="-22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УПП СПО</a:t>
            </a:r>
            <a:r>
              <a:rPr lang="ru-RU" sz="2800" b="1" i="0" spc="-13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ТИВНЫХ ДИСЦИПЛИН</a:t>
            </a:r>
            <a:r>
              <a:rPr lang="ru-RU" sz="2800" b="1" i="0" spc="-17" baseline="0" dirty="0">
                <a:latin typeface="Verdana" pitchFamily="34" charset="0"/>
                <a:ea typeface="Verdana" pitchFamily="34" charset="0"/>
              </a:rPr>
              <a:t> </a:t>
            </a:r>
            <a:endParaRPr lang="ru-RU" sz="2800" b="1" i="0" spc="-17" baseline="0" dirty="0" smtClean="0">
              <a:latin typeface="Verdana" pitchFamily="34" charset="0"/>
              <a:ea typeface="Verdana" pitchFamily="34" charset="0"/>
            </a:endParaRPr>
          </a:p>
          <a:p>
            <a:pPr marL="0"/>
            <a:r>
              <a:rPr lang="ru-RU" sz="2800" b="1" i="0" spc="0" baseline="0" dirty="0" smtClean="0">
                <a:latin typeface="Verdana" pitchFamily="34" charset="0"/>
                <a:ea typeface="Verdana" pitchFamily="34" charset="0"/>
              </a:rPr>
              <a:t>ПО 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ВИ</a:t>
            </a:r>
            <a:r>
              <a:rPr lang="ru-RU" sz="2800" b="1" i="0" spc="-36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У СПО</a:t>
            </a:r>
            <a:r>
              <a:rPr lang="ru-RU" sz="2800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sz="2800" b="1" i="0" spc="-168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А </a:t>
            </a:r>
            <a:r>
              <a:rPr lang="ru-RU" sz="2800" b="1" i="0" spc="0" baseline="0" dirty="0" smtClean="0">
                <a:latin typeface="Verdana" pitchFamily="34" charset="0"/>
                <a:ea typeface="Verdana" pitchFamily="34" charset="0"/>
              </a:rPr>
              <a:t>«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2800" b="1" i="0" spc="-51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2800" b="1" i="0" spc="-48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ОМОБИЛЬНЫЙ», 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197373" y="1235325"/>
            <a:ext cx="1181054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106 НОМЕР-</a:t>
            </a:r>
            <a:r>
              <a:rPr lang="ru-RU" sz="2800" b="1" i="0" spc="-56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sz="2800" b="1" i="0" spc="-6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2800" b="1" i="0" spc="-44" baseline="0" dirty="0">
                <a:latin typeface="Verdana" pitchFamily="34" charset="0"/>
                <a:ea typeface="Verdana" pitchFamily="34" charset="0"/>
              </a:rPr>
              <a:t>Д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ОВ (КЛ</a:t>
            </a:r>
            <a:r>
              <a:rPr lang="ru-RU" sz="2800" b="1" i="0" spc="-68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sz="2800" b="1" i="0" spc="-22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СОВ ПО ВСЕМ ДИСЦИПЛИНАМ)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203"/>
          <p:cNvSpPr/>
          <p:nvPr/>
        </p:nvSpPr>
        <p:spPr>
          <a:xfrm>
            <a:off x="11062067" y="2544367"/>
            <a:ext cx="912876" cy="912749"/>
          </a:xfrm>
          <a:custGeom>
            <a:avLst/>
            <a:gdLst/>
            <a:ahLst/>
            <a:cxnLst/>
            <a:rect l="0" t="0" r="0" b="0"/>
            <a:pathLst>
              <a:path w="912876" h="912749">
                <a:moveTo>
                  <a:pt x="912876" y="0"/>
                </a:moveTo>
                <a:lnTo>
                  <a:pt x="0" y="912749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8992474" y="2771444"/>
            <a:ext cx="2981834" cy="2981858"/>
          </a:xfrm>
          <a:custGeom>
            <a:avLst/>
            <a:gdLst/>
            <a:ahLst/>
            <a:cxnLst/>
            <a:rect l="0" t="0" r="0" b="0"/>
            <a:pathLst>
              <a:path w="2981834" h="2981858">
                <a:moveTo>
                  <a:pt x="2981834" y="0"/>
                </a:moveTo>
                <a:lnTo>
                  <a:pt x="0" y="2981858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10077562" y="2867456"/>
            <a:ext cx="1896492" cy="1896491"/>
          </a:xfrm>
          <a:custGeom>
            <a:avLst/>
            <a:gdLst/>
            <a:ahLst/>
            <a:cxnLst/>
            <a:rect l="0" t="0" r="0" b="0"/>
            <a:pathLst>
              <a:path w="1896492" h="1896491">
                <a:moveTo>
                  <a:pt x="1896492" y="0"/>
                </a:moveTo>
                <a:lnTo>
                  <a:pt x="0" y="1896491"/>
                </a:lnTo>
              </a:path>
            </a:pathLst>
          </a:custGeom>
          <a:noFill/>
          <a:ln w="9144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0229200" y="2714294"/>
            <a:ext cx="1745743" cy="1745741"/>
          </a:xfrm>
          <a:custGeom>
            <a:avLst/>
            <a:gdLst/>
            <a:ahLst/>
            <a:cxnLst/>
            <a:rect l="0" t="0" r="0" b="0"/>
            <a:pathLst>
              <a:path w="1745743" h="1745741">
                <a:moveTo>
                  <a:pt x="1745743" y="0"/>
                </a:moveTo>
                <a:lnTo>
                  <a:pt x="0" y="1745741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10706212" y="3265982"/>
            <a:ext cx="1270000" cy="1270000"/>
          </a:xfrm>
          <a:custGeom>
            <a:avLst/>
            <a:gdLst/>
            <a:ahLst/>
            <a:cxnLst/>
            <a:rect l="0" t="0" r="0" b="0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noFill/>
          <a:ln w="28955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Rectangle 208"/>
          <p:cNvSpPr/>
          <p:nvPr/>
        </p:nvSpPr>
        <p:spPr>
          <a:xfrm>
            <a:off x="1067409" y="739054"/>
            <a:ext cx="718946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latin typeface="Verdana" pitchFamily="34" charset="0"/>
                <a:ea typeface="Verdana" pitchFamily="34" charset="0"/>
              </a:rPr>
              <a:t>КАТЕГОРИИ СУДЕЙ В АВТОСПОРТЕ</a:t>
            </a:r>
          </a:p>
        </p:txBody>
      </p:sp>
      <p:sp>
        <p:nvSpPr>
          <p:cNvPr id="209" name="Rectangle 209"/>
          <p:cNvSpPr/>
          <p:nvPr/>
        </p:nvSpPr>
        <p:spPr>
          <a:xfrm>
            <a:off x="853401" y="1420239"/>
            <a:ext cx="10897612" cy="79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ж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ен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ем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 спо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х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стан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ов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лены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сл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дующ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и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ории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ивных </a:t>
            </a:r>
          </a:p>
          <a:p>
            <a:pPr marL="0">
              <a:lnSpc>
                <a:spcPts val="1920"/>
              </a:lnSpc>
            </a:pP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: </a:t>
            </a:r>
          </a:p>
        </p:txBody>
      </p:sp>
      <p:sp>
        <p:nvSpPr>
          <p:cNvPr id="210" name="Rectangle 210"/>
          <p:cNvSpPr/>
          <p:nvPr/>
        </p:nvSpPr>
        <p:spPr>
          <a:xfrm>
            <a:off x="853400" y="2425210"/>
            <a:ext cx="643285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834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ивный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всероссийс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ой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ории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1" name="Rectangle 211"/>
          <p:cNvSpPr/>
          <p:nvPr/>
        </p:nvSpPr>
        <p:spPr>
          <a:xfrm>
            <a:off x="853400" y="2806210"/>
            <a:ext cx="540385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834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ивный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пер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ой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ории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2" name="Rectangle 212"/>
          <p:cNvSpPr/>
          <p:nvPr/>
        </p:nvSpPr>
        <p:spPr>
          <a:xfrm>
            <a:off x="824217" y="3147960"/>
            <a:ext cx="535165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832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ы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й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53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3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орой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41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5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5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51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ории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3" name="Rectangle 213"/>
          <p:cNvSpPr/>
          <p:nvPr/>
        </p:nvSpPr>
        <p:spPr>
          <a:xfrm>
            <a:off x="853400" y="3568591"/>
            <a:ext cx="547726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834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ивный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тре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ьей </a:t>
            </a:r>
            <a:r>
              <a:rPr lang="ru-RU" b="1" i="0" spc="-39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3" baseline="0" dirty="0" smtClean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49" baseline="0" dirty="0" smtClean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ории 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4" name="Rectangle 214"/>
          <p:cNvSpPr/>
          <p:nvPr/>
        </p:nvSpPr>
        <p:spPr>
          <a:xfrm>
            <a:off x="853400" y="3949591"/>
            <a:ext cx="371319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0" i="0" spc="834" baseline="0" dirty="0">
                <a:latin typeface="Verdana" pitchFamily="34" charset="0"/>
                <a:ea typeface="Verdana" pitchFamily="34" charset="0"/>
              </a:rPr>
              <a:t>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юный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ивный </a:t>
            </a:r>
            <a:r>
              <a:rPr lang="ru-RU" b="1" i="0" spc="-27" baseline="0" dirty="0" smtClean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 smtClean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дья</a:t>
            </a:r>
            <a:endParaRPr lang="ru-RU" b="1" i="0" spc="0" baseline="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5" name="Rectangle 215"/>
          <p:cNvSpPr/>
          <p:nvPr/>
        </p:nvSpPr>
        <p:spPr>
          <a:xfrm>
            <a:off x="775578" y="4612693"/>
            <a:ext cx="1064469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Кр</a:t>
            </a:r>
            <a:r>
              <a:rPr lang="ru-RU" b="1" i="0" spc="-3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ме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о, 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сис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еме российс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та </a:t>
            </a:r>
            <a:r>
              <a:rPr lang="ru-RU" b="1" i="0" spc="-29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щ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ес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75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чё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ное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звание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«П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чё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ный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 smtClean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ивный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103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4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оссии»,</a:t>
            </a:r>
            <a:r>
              <a:rPr lang="ru-RU" b="1" i="0" spc="-3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-3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орое</a:t>
            </a:r>
            <a:r>
              <a:rPr lang="ru-RU" b="1" i="0" spc="-17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присваивается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ивным</a:t>
            </a:r>
            <a:r>
              <a:rPr lang="ru-RU" b="1" i="0" spc="-2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дьям</a:t>
            </a:r>
            <a:r>
              <a:rPr lang="ru-RU" b="1" i="0" spc="-11" baseline="0" dirty="0">
                <a:latin typeface="Verdana" pitchFamily="34" charset="0"/>
                <a:ea typeface="Verdana" pitchFamily="34" charset="0"/>
              </a:rPr>
              <a:t>,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всероссийс</a:t>
            </a:r>
            <a:r>
              <a:rPr lang="ru-RU" b="1" i="0" spc="-29" baseline="0" dirty="0" smtClean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ой</a:t>
            </a:r>
            <a:r>
              <a:rPr lang="ru-RU" b="1" i="0" spc="-33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41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а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-51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ории</a:t>
            </a:r>
            <a:r>
              <a:rPr lang="ru-RU" b="1" i="0" spc="-2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за мно</a:t>
            </a:r>
            <a:r>
              <a:rPr lang="ru-RU" b="1" i="0" spc="-45" baseline="0" dirty="0">
                <a:latin typeface="Verdana" pitchFamily="34" charset="0"/>
                <a:ea typeface="Verdana" pitchFamily="34" charset="0"/>
              </a:rPr>
              <a:t>г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ле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нюю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 ак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ивную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спо</a:t>
            </a:r>
            <a:r>
              <a:rPr lang="ru-RU" b="1" i="0" spc="-19" baseline="0" dirty="0">
                <a:latin typeface="Verdana" pitchFamily="34" charset="0"/>
                <a:ea typeface="Verdana" pitchFamily="34" charset="0"/>
              </a:rPr>
              <a:t>р</a:t>
            </a:r>
            <a:r>
              <a:rPr lang="ru-RU" b="1" i="0" spc="-15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ивную</a:t>
            </a:r>
            <a:r>
              <a:rPr lang="ru-RU" b="1" i="0" spc="-35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-27" baseline="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b="1" i="0" spc="-91" baseline="0" dirty="0">
                <a:latin typeface="Verdana" pitchFamily="34" charset="0"/>
                <a:ea typeface="Verdana" pitchFamily="34" charset="0"/>
              </a:rPr>
              <a:t>у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дейс</a:t>
            </a:r>
            <a:r>
              <a:rPr lang="ru-RU" b="1" i="0" spc="-43" baseline="0" dirty="0">
                <a:latin typeface="Verdana" pitchFamily="34" charset="0"/>
                <a:ea typeface="Verdana" pitchFamily="34" charset="0"/>
              </a:rPr>
              <a:t>к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ую 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дея</a:t>
            </a:r>
            <a:r>
              <a:rPr lang="ru-RU" b="1" i="0" spc="-19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ельнос</a:t>
            </a:r>
            <a:r>
              <a:rPr lang="ru-RU" b="1" i="0" spc="-11" baseline="0" dirty="0" smtClean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 smtClean="0">
                <a:latin typeface="Verdana" pitchFamily="34" charset="0"/>
                <a:ea typeface="Verdana" pitchFamily="34" charset="0"/>
              </a:rPr>
              <a:t>ь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b="1" i="0" spc="-13" baseline="0" dirty="0">
                <a:latin typeface="Verdana" pitchFamily="34" charset="0"/>
                <a:ea typeface="Verdana" pitchFamily="34" charset="0"/>
              </a:rPr>
              <a:t> т</a:t>
            </a:r>
            <a:r>
              <a:rPr lang="ru-RU" b="1" i="0" spc="-51" baseline="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чение не менее 20</a:t>
            </a:r>
            <a:r>
              <a:rPr lang="ru-RU" b="1" i="0" spc="-21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ле</a:t>
            </a:r>
            <a:r>
              <a:rPr lang="ru-RU" b="1" i="0" spc="-167" baseline="0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b="1" i="0" spc="0" baseline="0" dirty="0">
                <a:latin typeface="Verdana" pitchFamily="34" charset="0"/>
                <a:ea typeface="Verdana" pitchFamily="34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1152</Words>
  <Application>Microsoft Office PowerPoint</Application>
  <PresentationFormat>Широкоэкранный</PresentationFormat>
  <Paragraphs>182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Verdana</vt:lpstr>
      <vt:lpstr>TimesNewRomanPS-BoldMT</vt:lpstr>
      <vt:lpstr>CenturyGothic-Bold</vt:lpstr>
      <vt:lpstr>Gill Sans MT</vt:lpstr>
      <vt:lpstr>Corbel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</dc:creator>
  <cp:lastModifiedBy>Пользователь</cp:lastModifiedBy>
  <cp:revision>14</cp:revision>
  <dcterms:modified xsi:type="dcterms:W3CDTF">2024-03-02T07:46:42Z</dcterms:modified>
</cp:coreProperties>
</file>