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1"/>
  </p:sldMasterIdLst>
  <p:sldIdLst>
    <p:sldId id="285" r:id="rId2"/>
    <p:sldId id="257" r:id="rId3"/>
    <p:sldId id="258" r:id="rId4"/>
    <p:sldId id="286" r:id="rId5"/>
    <p:sldId id="260" r:id="rId6"/>
    <p:sldId id="256" r:id="rId7"/>
    <p:sldId id="297" r:id="rId8"/>
    <p:sldId id="259" r:id="rId9"/>
    <p:sldId id="261" r:id="rId10"/>
    <p:sldId id="262" r:id="rId11"/>
    <p:sldId id="263" r:id="rId12"/>
    <p:sldId id="265" r:id="rId13"/>
    <p:sldId id="266" r:id="rId14"/>
    <p:sldId id="300" r:id="rId15"/>
    <p:sldId id="267" r:id="rId16"/>
    <p:sldId id="268" r:id="rId17"/>
    <p:sldId id="270" r:id="rId18"/>
    <p:sldId id="276" r:id="rId19"/>
    <p:sldId id="274" r:id="rId20"/>
    <p:sldId id="279" r:id="rId21"/>
    <p:sldId id="275" r:id="rId22"/>
    <p:sldId id="277" r:id="rId23"/>
    <p:sldId id="278" r:id="rId24"/>
    <p:sldId id="280" r:id="rId25"/>
    <p:sldId id="284" r:id="rId26"/>
    <p:sldId id="282" r:id="rId27"/>
    <p:sldId id="288" r:id="rId28"/>
    <p:sldId id="289" r:id="rId29"/>
    <p:sldId id="290" r:id="rId30"/>
    <p:sldId id="29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7401" userDrawn="1">
          <p15:clr>
            <a:srgbClr val="A4A3A4"/>
          </p15:clr>
        </p15:guide>
        <p15:guide id="6" orient="horz" pos="2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1502"/>
        <p:guide pos="619"/>
        <p:guide pos="7129"/>
        <p:guide pos="302"/>
        <p:guide pos="7401"/>
        <p:guide orient="horz" pos="2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FAEF8-5B3C-058A-C4CE-252CE7201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4C5E3B-FEF7-B78A-9586-158DA0AE7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51C16F-71AE-3BE4-A100-EAB8F174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501CD1-2178-95F9-2EF5-2EE911AD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2C44A2-E59C-FB6C-E892-82CC4304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0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9AA5A4-76DC-A526-4F30-AF05D99A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266AFB-D6E5-CD0F-3A5A-76551C51F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D455D8-9090-DFA4-2B8C-FDA6E863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DC2839-56C9-2E8D-272D-73D64F53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549756-B67E-4723-35EC-7C95A3C9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3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4AF541-13C1-B67F-0D77-7486095F3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AB22133-773B-F975-341B-B06885374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6C825A-FE8F-A388-A9F0-EC703FAF4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10BBA-4E87-1E4D-4ED9-50991950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908D25-58E3-CE27-2199-5802FA55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30249-0D02-8CD3-0B76-5D1E74E2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2C39F3-CE6E-5BD1-3E2B-608D5A41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B112EB-CC1E-4C50-E42D-4F6DADC6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6CEF99-F246-4EFB-C56C-960788E2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B2684-082A-9AFA-69DC-13DDD142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7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6D95E-BC8C-F0CA-B566-D8EDDD97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CBC204-1600-B3AD-13CC-6F2641C3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63E5D1-62BC-3170-79FE-4164CA430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0A61B8-DC2D-DFD3-BFB9-FCE6B29D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1D0423-7FE5-215B-9D7E-A7B97B25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583A34-2DF3-36E1-7271-5BCBCD4C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818CD7-8509-0B69-FBBF-4F9CD50ED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DD1C4D-5A19-41C1-C182-05DAE29A0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E9CFF8-3980-1F9A-34B5-CED1FE3D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FC9712-74F5-3E54-0429-4CCD8525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364A31-1483-071D-9E66-0DC4B90B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74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C05CD-A3C9-3C81-2768-25654C2B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EDE8F3-79FA-0A9D-DD81-FD407E1C5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F6E2EA-AA51-BEA1-6A00-DD5C12BB8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C0C377C-868E-869B-3805-41CB515A4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169C652-67A7-27D2-D7F6-5D77E8B59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4EF071-CD05-6E17-D6CB-608A4BA2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EB0CEEB-EC2F-3248-2249-3454B729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C40135B-E59E-CEE8-4BD9-256C1825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B7233-8E8F-EB4D-0DA4-25446383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C88F1D-5159-0F70-6389-D09444A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F8C89BD-7A78-3A5F-BEBA-3E1327982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F93E836-1F92-F74E-0C81-F52E68B1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0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8601E01-F94A-B22D-0417-86BA233B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BBD0DE7-F2B2-F629-85CB-D335F41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8E5684-C888-ACCA-A3FA-099A2F25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72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B66C31-4415-5E3D-D6F9-A5047DA1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C3A8A0-7CB4-590B-6AD0-21F2D219B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A9EFF9-840A-6614-EF76-8EE6D7AE2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66B033-69EB-BF92-377A-1C5B2B28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1BAC702-E530-E61E-0F3B-52BABEC8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1D98D1-23C5-D90E-FE80-08DBBC39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2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317B4F-ED31-DAC5-A133-0B8A1894B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169596-8DF1-6DE2-816E-8032E8E71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7A3F8D-C409-8692-7614-EAF2033DA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4577B3-3313-CB80-727F-FA05139FC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9E8C51-F5F9-90D4-77FC-50F36FDCE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498753-781F-8362-7EFA-4844C9A1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9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F6A8B-93AE-DCAC-1A10-22C28342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7E4C88-CB3F-4ADA-342C-09EF1BD6D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563B64-0595-CFDF-3051-969ED8AA5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7312-7E90-450B-B998-720CA0BA3D9C}" type="datetimeFigureOut">
              <a:rPr lang="ru-RU" smtClean="0"/>
              <a:t>02.03.2024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3F9337-1F4F-C7AC-94E9-DB1EDB152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2AB0FD-8FAA-D1C7-34E2-9902B7FB4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B1D2-8CC5-483C-BA68-D00260A4D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2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960" y="2753043"/>
            <a:ext cx="1061466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организатора соревнования и ГСК с органами власти разных уровней при подготовке и проведении авто спортивного соревнования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3F947-6928-0052-3822-E307DFA7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575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полиции </a:t>
            </a:r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1A8D14-E4E2-F3C0-7BFE-4BE8D6D3DE90}"/>
              </a:ext>
            </a:extLst>
          </p:cNvPr>
          <p:cNvSpPr txBox="1"/>
          <p:nvPr/>
        </p:nvSpPr>
        <p:spPr>
          <a:xfrm>
            <a:off x="982662" y="1208131"/>
            <a:ext cx="10334625" cy="546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Направляется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уведомление о проведении спортивного мероприятия,  не менее чем за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дней до даты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начала. </a:t>
            </a:r>
          </a:p>
          <a:p>
            <a:pPr marL="457200" indent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457200">
              <a:lnSpc>
                <a:spcPct val="107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10 дней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даты  начала спортивного мероприятия на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начальнику отдела полиции ( МО МВД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предоставляется «План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обеспечению правопорядка и общественной  безопасности»,  утвержденный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едерацией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автоспорта Свердловской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Aft>
                <a:spcPts val="2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приложить:</a:t>
            </a:r>
          </a:p>
          <a:p>
            <a:pPr marL="457200" indent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-согласование  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дминистрации МО,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-согласование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департамента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лесного хозяйства,</a:t>
            </a:r>
          </a:p>
          <a:p>
            <a:pPr marL="457200" indent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-письмо о внесении спортивного мероприятия в ЕКП.</a:t>
            </a:r>
          </a:p>
          <a:p>
            <a:pPr marL="457200">
              <a:lnSpc>
                <a:spcPct val="107000"/>
              </a:lnSpc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9AC9B6-B393-307A-EFE6-F2FAF2C3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575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МЧС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314AB2-5159-9D30-6BD7-96D85AE10458}"/>
              </a:ext>
            </a:extLst>
          </p:cNvPr>
          <p:cNvSpPr txBox="1"/>
          <p:nvPr/>
        </p:nvSpPr>
        <p:spPr>
          <a:xfrm>
            <a:off x="982663" y="2384425"/>
            <a:ext cx="10334625" cy="1673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Направляется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проведении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спортивного мероприятия, 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просьбой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направить автомобиль спасательной службы с бригадой спасателей и комплектом спасательного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оборудования, на время проведения спортивного мероприятия.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1795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7BF3CC-D34B-A624-F34E-98CE701F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575"/>
            <a:ext cx="121920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Скорая помощь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2663" y="2384425"/>
            <a:ext cx="10334625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Направляется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проведении соревнований, с просьбой направить в базовый лагерь автомобиль скорой медицинской помощи с бригадой медиков, на время проведения спортивного мероприятия.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7962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A8211-A106-3788-22A5-8F7C8DF7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57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Городская больница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33A6BA-C90A-D273-1A2C-D33D5D4C88FB}"/>
              </a:ext>
            </a:extLst>
          </p:cNvPr>
          <p:cNvSpPr txBox="1"/>
          <p:nvPr/>
        </p:nvSpPr>
        <p:spPr>
          <a:xfrm>
            <a:off x="982662" y="2384425"/>
            <a:ext cx="10334625" cy="2068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Направляется письмо 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спортивного мероприятия,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просьбой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предоставить контактные данные ответственного лица, оказать содействие в обеспечении медицинской безопасности, зарезервировать койко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 для госпитализации возможных пострадавших, во время проведения спортивного мероприятия.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98605"/>
              </p:ext>
            </p:extLst>
          </p:nvPr>
        </p:nvGraphicFramePr>
        <p:xfrm>
          <a:off x="2987001" y="347138"/>
          <a:ext cx="6541112" cy="1590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8550">
                  <a:extLst>
                    <a:ext uri="{9D8B030D-6E8A-4147-A177-3AD203B41FA5}">
                      <a16:colId xmlns:a16="http://schemas.microsoft.com/office/drawing/2014/main" xmlns="" val="3197980691"/>
                    </a:ext>
                  </a:extLst>
                </a:gridCol>
                <a:gridCol w="187804">
                  <a:extLst>
                    <a:ext uri="{9D8B030D-6E8A-4147-A177-3AD203B41FA5}">
                      <a16:colId xmlns:a16="http://schemas.microsoft.com/office/drawing/2014/main" xmlns="" val="2444715149"/>
                    </a:ext>
                  </a:extLst>
                </a:gridCol>
                <a:gridCol w="3134758">
                  <a:extLst>
                    <a:ext uri="{9D8B030D-6E8A-4147-A177-3AD203B41FA5}">
                      <a16:colId xmlns:a16="http://schemas.microsoft.com/office/drawing/2014/main" xmlns="" val="832995528"/>
                    </a:ext>
                  </a:extLst>
                </a:gridCol>
              </a:tblGrid>
              <a:tr h="385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«УТВЕРЖДАЮ»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</a:rPr>
                        <a:t>«СОГЛАСОВАНО»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9270543"/>
                  </a:ext>
                </a:extLst>
              </a:tr>
              <a:tr h="7093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Исполнительный директор «Федерации автомобильного спорта Свердловской области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»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Начальнику</a:t>
                      </a:r>
                      <a:r>
                        <a:rPr lang="ru-RU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МО МВД</a:t>
                      </a:r>
                      <a:r>
                        <a:rPr lang="ru-RU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России</a:t>
                      </a:r>
                      <a:r>
                        <a:rPr lang="ru-RU" sz="1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«</a:t>
                      </a:r>
                      <a:r>
                        <a:rPr lang="ru-RU" sz="1200" dirty="0" err="1" smtClean="0">
                          <a:effectLst/>
                          <a:latin typeface="+mj-lt"/>
                        </a:rPr>
                        <a:t>Сысертский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»</a:t>
                      </a:r>
                      <a:r>
                        <a:rPr lang="ru-RU" sz="1200" baseline="0" dirty="0" smtClean="0">
                          <a:effectLst/>
                          <a:latin typeface="+mj-lt"/>
                        </a:rPr>
                        <a:t> </a:t>
                      </a:r>
                      <a:br>
                        <a:rPr lang="ru-RU" sz="1200" baseline="0" dirty="0" smtClean="0">
                          <a:effectLst/>
                          <a:latin typeface="+mj-lt"/>
                        </a:rPr>
                      </a:br>
                      <a:r>
                        <a:rPr lang="ru-RU" sz="1200" dirty="0" smtClean="0">
                          <a:effectLst/>
                          <a:latin typeface="+mj-lt"/>
                        </a:rPr>
                        <a:t>Полковнику полиции</a:t>
                      </a:r>
                      <a:br>
                        <a:rPr lang="ru-RU" sz="1200" dirty="0" smtClean="0">
                          <a:effectLst/>
                          <a:latin typeface="+mj-lt"/>
                        </a:rPr>
                      </a:br>
                      <a:r>
                        <a:rPr lang="ru-RU" sz="1200" dirty="0" err="1" smtClean="0">
                          <a:effectLst/>
                          <a:latin typeface="+mj-lt"/>
                        </a:rPr>
                        <a:t>Прутняну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Дмитрию  Ивановичу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8305957"/>
                  </a:ext>
                </a:extLst>
              </a:tr>
              <a:tr h="2947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___________________ Е.И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Фомичев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________________ Д.И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+mj-lt"/>
                        </a:rPr>
                        <a:t>Прутнян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4149764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«_____» _______________ 2023 года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j-lt"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«____»_________________ 2023года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104795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45835" y="2343329"/>
            <a:ext cx="2984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«СОГЛАСОВАНО»</a:t>
            </a:r>
            <a:b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Глава 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Сысертского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городского округа</a:t>
            </a:r>
            <a:endParaRPr lang="ru-RU" sz="1200" dirty="0" smtClean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 </a:t>
            </a:r>
            <a:endParaRPr lang="ru-RU" sz="12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__________________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Д.А.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Нисковских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</a:b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«_____» ________________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2023 года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001" y="4908490"/>
            <a:ext cx="6271298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0335" algn="ctr">
              <a:lnSpc>
                <a:spcPts val="137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ПЛАН</a:t>
            </a:r>
            <a:endParaRPr lang="ru-RU" sz="1600" dirty="0"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x-none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обеспечению правопорядка и общественной безопасности</a:t>
            </a:r>
            <a:endParaRPr lang="ru-RU" sz="16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Свердловская область,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Сысертский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городской округ, пос.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Асбест</a:t>
            </a:r>
            <a:r>
              <a:rPr lang="ru-RU" sz="1600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проведении Всероссийского соревнования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трофи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-рейдам.</a:t>
            </a:r>
            <a:endParaRPr lang="ru-RU" sz="16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</a:t>
            </a:r>
            <a:endParaRPr lang="ru-RU" sz="16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21-23 апреля 2023 </a:t>
            </a:r>
            <a:r>
              <a:rPr lang="x-none" sz="16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endParaRPr lang="ru-RU" sz="16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001" y="2343330"/>
            <a:ext cx="3217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У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ТВЕРЖДАЮ»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12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ООО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«Меркатор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»                                                                                                        </a:t>
            </a:r>
            <a:endParaRPr lang="ru-RU" sz="12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 </a:t>
            </a:r>
            <a:endParaRPr lang="ru-RU" sz="12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___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 Д.Ю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Коковин</a:t>
            </a:r>
            <a:endParaRPr lang="ru-RU" sz="12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 </a:t>
            </a:r>
            <a:endParaRPr lang="ru-RU" sz="12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  <a:tabLst>
                <a:tab pos="5414645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«_____» ________________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2023 года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016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048" y="407406"/>
            <a:ext cx="11106292" cy="584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0335" algn="ctr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1.  </a:t>
            </a:r>
            <a:r>
              <a:rPr lang="x-none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Краткая характеристика проводимого официального спортивного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мероприятия.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1.1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Дата проведения – 21-23 апреля  2023 года (28-30 апреля 2023 г. запасные даты) в соответствии с Единым календарным планом межрегиональных, всероссийских и международных физкультурных мероприятий и спортивных мероприятий на 2023 год </a:t>
            </a:r>
            <a:r>
              <a:rPr lang="ru-RU" sz="17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Минспорта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России. 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1.2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Место проведения – Свердловская область, </a:t>
            </a:r>
            <a:r>
              <a:rPr lang="ru-RU" sz="17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Сысертский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район, окрестности п. Асбест (приложение 2,3).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1.3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Регламент проведения </a:t>
            </a: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мероприятия:</a:t>
            </a:r>
            <a:endParaRPr lang="ru-RU" sz="1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21 апреля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</a:t>
            </a:r>
          </a:p>
          <a:p>
            <a:pPr marL="4572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16.00-21.00 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– административные проверки, входная техническая инспекция, публикация списка допущенных </a:t>
            </a: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экипажей</a:t>
            </a:r>
            <a:endParaRPr lang="en-US" sz="17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en-US" sz="1700" dirty="0" smtClean="0">
                <a:latin typeface="+mj-lt"/>
              </a:rPr>
              <a:t>                </a:t>
            </a:r>
            <a:r>
              <a:rPr lang="ru-RU" sz="1700" dirty="0" smtClean="0">
                <a:latin typeface="+mj-lt"/>
              </a:rPr>
              <a:t>22 апреля</a:t>
            </a:r>
          </a:p>
          <a:p>
            <a:r>
              <a:rPr lang="en-US" sz="1700" dirty="0" smtClean="0">
                <a:latin typeface="+mj-lt"/>
              </a:rPr>
              <a:t>       </a:t>
            </a:r>
            <a:r>
              <a:rPr lang="ru-RU" sz="1700" dirty="0" smtClean="0">
                <a:latin typeface="+mj-lt"/>
              </a:rPr>
              <a:t>     08:00 – старт СУ-1/СУ-2</a:t>
            </a:r>
          </a:p>
          <a:p>
            <a:r>
              <a:rPr lang="en-US" sz="1700" dirty="0" smtClean="0">
                <a:latin typeface="+mj-lt"/>
              </a:rPr>
              <a:t>      </a:t>
            </a:r>
            <a:r>
              <a:rPr lang="ru-RU" sz="1700" dirty="0" smtClean="0">
                <a:latin typeface="+mj-lt"/>
              </a:rPr>
              <a:t> </a:t>
            </a:r>
            <a:r>
              <a:rPr lang="en-US" sz="1700" dirty="0" smtClean="0">
                <a:latin typeface="+mj-lt"/>
              </a:rPr>
              <a:t> </a:t>
            </a:r>
            <a:r>
              <a:rPr lang="ru-RU" sz="1700" dirty="0" smtClean="0">
                <a:latin typeface="+mj-lt"/>
              </a:rPr>
              <a:t>    20:00 – финиш СУ-/СУ-2</a:t>
            </a:r>
          </a:p>
          <a:p>
            <a:r>
              <a:rPr lang="en-US" sz="1700" dirty="0" smtClean="0">
                <a:latin typeface="+mj-lt"/>
              </a:rPr>
              <a:t>                </a:t>
            </a:r>
            <a:r>
              <a:rPr lang="ru-RU" sz="1700" dirty="0" smtClean="0">
                <a:latin typeface="+mj-lt"/>
              </a:rPr>
              <a:t>23 апреля</a:t>
            </a:r>
          </a:p>
          <a:p>
            <a:r>
              <a:rPr lang="en-US" sz="1700" dirty="0" smtClean="0">
                <a:latin typeface="+mj-lt"/>
              </a:rPr>
              <a:t>       </a:t>
            </a:r>
            <a:r>
              <a:rPr lang="ru-RU" sz="1700" dirty="0" smtClean="0">
                <a:latin typeface="+mj-lt"/>
              </a:rPr>
              <a:t>     07:00 –старт СУ-3</a:t>
            </a:r>
          </a:p>
          <a:p>
            <a:r>
              <a:rPr lang="en-US" sz="1700" dirty="0" smtClean="0">
                <a:latin typeface="+mj-lt"/>
              </a:rPr>
              <a:t>       </a:t>
            </a:r>
            <a:r>
              <a:rPr lang="ru-RU" sz="1700" dirty="0" smtClean="0">
                <a:latin typeface="+mj-lt"/>
              </a:rPr>
              <a:t>     16:30 – финиш СУ-3</a:t>
            </a:r>
          </a:p>
          <a:p>
            <a:r>
              <a:rPr lang="en-US" sz="1700" dirty="0" smtClean="0">
                <a:latin typeface="+mj-lt"/>
              </a:rPr>
              <a:t>       </a:t>
            </a:r>
            <a:r>
              <a:rPr lang="ru-RU" sz="1700" dirty="0" smtClean="0">
                <a:latin typeface="+mj-lt"/>
              </a:rPr>
              <a:t>     17:30 –публикация результатов</a:t>
            </a:r>
          </a:p>
          <a:p>
            <a:r>
              <a:rPr lang="en-US" sz="1700" dirty="0" smtClean="0">
                <a:latin typeface="+mj-lt"/>
              </a:rPr>
              <a:t>       </a:t>
            </a:r>
            <a:r>
              <a:rPr lang="ru-RU" sz="1700" dirty="0" smtClean="0">
                <a:latin typeface="+mj-lt"/>
              </a:rPr>
              <a:t>     18:00 – награждение победителей и призеров, закрытие соревнований</a:t>
            </a:r>
            <a:endParaRPr lang="ru-RU" sz="1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3577590" algn="l"/>
              </a:tabLs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1.4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x-none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Продолжительность мероприятия: в соответствии с регламентом. 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1.5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Общее количество участников мероприятия, (в </a:t>
            </a:r>
            <a:r>
              <a:rPr lang="ru-RU" sz="17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т.ч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судей, организаторов) – около 100 чел.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1.6</a:t>
            </a:r>
            <a:r>
              <a:rPr lang="ru-RU" sz="17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Общее количество зрителей – не предусмотрены.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424" y="563881"/>
            <a:ext cx="11269664" cy="621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Организаторы мероприятия.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2.1. Общее руководство подготовкой и проведением соревнований осуществляет Министерство физической культуры и спорта Свердловской области, Комитет по </a:t>
            </a:r>
            <a:r>
              <a:rPr lang="ru-RU" sz="16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трофи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-рейдам  РАФ;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2.2. Непосредственное проведение соревнований по видам спорта возлагается на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ООО «Меркатор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».</a:t>
            </a:r>
            <a:r>
              <a:rPr lang="ru-RU" sz="1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endParaRPr lang="ru-RU" sz="1600" b="1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Состав координационного </a:t>
            </a:r>
            <a:r>
              <a:rPr lang="x-none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штаба</a:t>
            </a:r>
            <a:r>
              <a:rPr lang="ru-RU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3.1.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Руководитель штаба –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руководитель гонки </a:t>
            </a:r>
            <a:r>
              <a:rPr lang="ru-RU" sz="16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Ходий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Дмитрий</a:t>
            </a:r>
            <a:r>
              <a:rPr lang="x-none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тел...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3.2.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Ответственный за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организацию соревнований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спортивный директор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ООО «Меркатор» </a:t>
            </a:r>
            <a:r>
              <a:rPr lang="ru-RU" sz="16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Коковин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Дмитрий, 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тел...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3.3. Ответственный за выполнение мероприятий по обеспечению безопасности в месте проведения мероприятия, работа с судьями – комиссар по безопасности, Владимир </a:t>
            </a:r>
            <a:r>
              <a:rPr lang="ru-RU" sz="16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Клявлин</a:t>
            </a:r>
            <a:r>
              <a:rPr lang="x-none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тел...</a:t>
            </a:r>
            <a:endParaRPr lang="en-US" sz="16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r>
              <a:rPr lang="ru-RU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4. Должностные обязанности ответственных</a:t>
            </a:r>
            <a:r>
              <a:rPr lang="x-none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лиц за реализацию мероприятий</a:t>
            </a:r>
            <a:r>
              <a:rPr lang="ru-RU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4.1.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штаба организует ответственных входящих в состав координационного штаба.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4.2.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Ответственный за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организацию 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соревнований,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организует старших групп участвующих в мероприятии, координирует действия участников мероприятия во время соревнований, проводит инструктаж безопасного поведения.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4.3. Ответственный за выполнение мероприятий по обеспечению безопасности в месте проведения мероприятия -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организует спортивных судей, проводит инструктаж спортивных судей.</a:t>
            </a:r>
            <a:r>
              <a:rPr lang="ru-RU" sz="1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endParaRPr lang="en-US" sz="1400" b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57" y="640819"/>
            <a:ext cx="11269663" cy="565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endParaRPr lang="en-US" sz="1600" b="1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Время и порядок проведения инструктажа задействованных сил</a:t>
            </a:r>
            <a:r>
              <a:rPr lang="x-none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898525" algn="l"/>
              </a:tabLs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5.1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Прибытие членов координационного штаба к месту проведения мероприятия за два часа до начала.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5.2.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Руководитель координационного штаба проводит инструктаж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 старшими групп координационного штаба за один час до начала мероприятия.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5.3.  Старший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групп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ы обеспечения безопасности в месте проведения мероприятия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проводят инструктаж с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участниками мероприятия, спортивными судьями 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 контролеров-распорядителей.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5.4. Ответственный за выполнение мероприятий по обеспечению безопасности в месте проведения мероприятия выставляет спортивных судей и 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контролеров-распорядителей </a:t>
            </a:r>
            <a:r>
              <a:rPr lang="x-none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за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полчаса до начала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мероприятия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12700" marR="12700" indent="457200" algn="just"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R="12700" indent="457200" algn="just">
              <a:lnSpc>
                <a:spcPct val="107000"/>
              </a:lnSpc>
              <a:spcAft>
                <a:spcPts val="0"/>
              </a:spcAft>
              <a:tabLst>
                <a:tab pos="897255" algn="l"/>
              </a:tabLst>
            </a:pPr>
            <a:r>
              <a:rPr lang="x-none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 Описание зон доступа зрителей, участников, организаторов и порядок прохода.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357759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6.1. Организаторами не предусмотрены зрительские секторы для просмотра спортивных мероприятий.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6.2. Проход зрителей к секторам проведения мероприятия запрещен.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6.2.2. Зона места проведения мероприятия ограждена сигнальной лентой.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457200" algn="just">
              <a:lnSpc>
                <a:spcPct val="107000"/>
              </a:lnSpc>
              <a:spcAft>
                <a:spcPts val="0"/>
              </a:spcAft>
            </a:pP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6.2.3. Для обеспечения безопасности и охраны порядка в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месте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проведения мероприятия задействованы контролеры-распорядители, в количестве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человек и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волонтер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а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6.2.4.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Парковочные места для автотранспорта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</a:t>
            </a:r>
            <a:r>
              <a:rPr lang="x-none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ВД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МЧС,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</a:t>
            </a:r>
            <a:r>
              <a:rPr lang="x-none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корой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помощи</a:t>
            </a:r>
            <a:r>
              <a:rPr lang="x-none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инвалидов, СМИ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и иного транспорта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основной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авто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мобильной </a:t>
            </a:r>
            <a:r>
              <a:rPr lang="x-none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парковке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(приложение 2.).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372" y="865269"/>
            <a:ext cx="11269663" cy="534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Описание участков обеспечения общественного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и общественной безопасности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ответственности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контролеров-распорядителей при входе в место проведения мероприятия - производить личный осмотр всех лиц (участников,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участников,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прессы и т.д.). Осмотр производят два контролера-распорядителя, им помогают два волонтера (329 ФЗ РФ, ст. 20.2).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7.2. </a:t>
            </a: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контролеров-распорядителей: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ограничить доступ лиц, не имеющих непосредственного отношения к организации, проведению и участию в мероприятии до начала и после окончания официального спортивного мероприятия;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информировать организаторов проведения официального спортивного мероприятия о фактах нарушения общественного порядка и общественной безопасности, о фактах причинения вреда жизни или здоровью организаторов, судей и участников, их имуществу, а также о несчастных случаях, которые произошли в ходе проведения таких мероприятий;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принимать участие в эвакуации в случае угрозы возникновения или при возникновении чрезвычайной ситуации;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выполнять иные обязанности, возложенные на контролеров-распорядителей и волонтеров организаторами официального спортивного мероприятия в соответствии с заключенными договорами и не противоречащие законодательству Российской Федерации.</a:t>
            </a:r>
          </a:p>
          <a:p>
            <a:r>
              <a:rPr lang="ru-RU" b="1" dirty="0"/>
              <a:t> </a:t>
            </a:r>
            <a:endParaRPr lang="ru-RU" dirty="0"/>
          </a:p>
          <a:p>
            <a:pPr marR="12700" indent="450215" algn="just">
              <a:lnSpc>
                <a:spcPct val="107000"/>
              </a:lnSpc>
              <a:spcAft>
                <a:spcPts val="0"/>
              </a:spcAft>
              <a:tabLst>
                <a:tab pos="897255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425" y="896213"/>
            <a:ext cx="11269663" cy="513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lnSpc>
                <a:spcPct val="107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8</a:t>
            </a:r>
            <a:r>
              <a:rPr lang="ru-RU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Алгоритмы действий </a:t>
            </a:r>
            <a:r>
              <a:rPr lang="ru-RU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 возникновении внештатных ситуаций</a:t>
            </a:r>
            <a:r>
              <a:rPr lang="ru-RU" b="1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07000"/>
              </a:lnSpc>
            </a:pPr>
            <a:endParaRPr lang="ru-RU" sz="1600" b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8.1. «Появление постороннего в зоне проведения официального физкультурного мероприятия» - после остановки мероприятия контролеры-распорядители и волонтеры проводят задержание нарушителя и сопровождают его до комнаты разбора, где передают сотрудникам полиции.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8.2. «Массовое появление посторонних лиц в зоне проведения официального физкультурного мероприятия» - контролеры-распорядители обеспечивающие общественную безопасность участников мероприятия, осуществляют их физическую защиту и способствуют им в скорейшем укрытии. Контролеры-распорядители должны предпринять все меры, не противоречащие настоящим Правилам и действующему законодательству Российской Федерации, чтобы предотвратить противоправные действия.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8.3. «Необходима срочная медицинская помощь» - контролер-распорядитель обеспечивающий общественную безопасность, незамедлительно докладывает старшему группы контролеров и прибывает на место происшествия и до прибытия медицинской службы оказывает помощь в своей компетенции (по возможности уточняет о наличии у окружающих лиц </a:t>
            </a:r>
            <a:r>
              <a:rPr lang="ru-RU" sz="1600" dirty="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медицинского образования, с целью оказания содействия до прибытия бригады скорой медицинской помощи.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8.5. «Обнаружение постороннего предмета в месте проведения соревнований» - контролер-распорядитель при обнаружении подозрительных пакетов, коробок, взрывчатых и радиоактивных веществ не подходит к ним, не трогает (только ограждает к ним проход) и немедленно сообщает ответственному за обеспечение безопасности.</a:t>
            </a:r>
          </a:p>
          <a:p>
            <a:pPr indent="450215" algn="just">
              <a:lnSpc>
                <a:spcPct val="107000"/>
              </a:lnSpc>
            </a:pPr>
            <a:r>
              <a:rPr lang="ru-RU" sz="16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8.6. При получении информации о возникновении чрезвычайной ситуации ответственные лица действуют в соответствии со схемой взаимодействия (приложение 1.)</a:t>
            </a:r>
          </a:p>
        </p:txBody>
      </p:sp>
    </p:spTree>
    <p:extLst>
      <p:ext uri="{BB962C8B-B14F-4D97-AF65-F5344CB8AC3E}">
        <p14:creationId xmlns:p14="http://schemas.microsoft.com/office/powerpoint/2010/main" val="24969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11892BD-1D7F-0958-CE29-DF8977B6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57150"/>
            <a:ext cx="12192000" cy="138271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мероприятие согласовывают: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096D85-1FB6-C1F9-0D00-05EB475F4B66}"/>
              </a:ext>
            </a:extLst>
          </p:cNvPr>
          <p:cNvSpPr txBox="1"/>
          <p:nvPr/>
        </p:nvSpPr>
        <p:spPr>
          <a:xfrm>
            <a:off x="996959" y="1489774"/>
            <a:ext cx="10320329" cy="4967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МО.</a:t>
            </a: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Федерация автоспорта области.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Российская автомобильная федерация РАФ.</a:t>
            </a: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физической культуры и спорта области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Лесничество.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природных ресурсов ( Департамент лесного хозяйства).</a:t>
            </a: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полиции.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МЧС.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Скорая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Городская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больница.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93700" y="260479"/>
            <a:ext cx="110820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 взаимодействия при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информации о возникновении чрезвычайной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33"/>
          <p:cNvGrpSpPr>
            <a:grpSpLocks noChangeAspect="1"/>
          </p:cNvGrpSpPr>
          <p:nvPr/>
        </p:nvGrpSpPr>
        <p:grpSpPr bwMode="auto">
          <a:xfrm>
            <a:off x="1527175" y="1989138"/>
            <a:ext cx="9186863" cy="4657725"/>
            <a:chOff x="962" y="1253"/>
            <a:chExt cx="5787" cy="2934"/>
          </a:xfrm>
        </p:grpSpPr>
        <p:sp>
          <p:nvSpPr>
            <p:cNvPr id="26" name="AutoShape 32"/>
            <p:cNvSpPr>
              <a:spLocks noChangeAspect="1" noChangeArrowheads="1" noTextEdit="1"/>
            </p:cNvSpPr>
            <p:nvPr/>
          </p:nvSpPr>
          <p:spPr bwMode="auto">
            <a:xfrm>
              <a:off x="962" y="1253"/>
              <a:ext cx="5787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962" y="1256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962" y="1450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962" y="1643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962" y="1835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8"/>
            <p:cNvSpPr>
              <a:spLocks noChangeArrowheads="1"/>
            </p:cNvSpPr>
            <p:nvPr/>
          </p:nvSpPr>
          <p:spPr bwMode="auto">
            <a:xfrm>
              <a:off x="962" y="2028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2482" y="2028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962" y="2221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4296" y="2221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962" y="2414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962" y="2608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6138" y="2608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962" y="2801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6537" y="2801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7"/>
            <p:cNvSpPr>
              <a:spLocks noChangeArrowheads="1"/>
            </p:cNvSpPr>
            <p:nvPr/>
          </p:nvSpPr>
          <p:spPr bwMode="auto">
            <a:xfrm>
              <a:off x="962" y="2994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962" y="3187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2562" y="3187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3679" y="3187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962" y="3380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962" y="3572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2741" y="3572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>
              <a:off x="3402" y="3572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962" y="3767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962" y="3960"/>
              <a:ext cx="10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7"/>
            <p:cNvSpPr>
              <a:spLocks noChangeArrowheads="1"/>
            </p:cNvSpPr>
            <p:nvPr/>
          </p:nvSpPr>
          <p:spPr bwMode="auto">
            <a:xfrm>
              <a:off x="4794" y="3130"/>
              <a:ext cx="1181" cy="3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58"/>
            <p:cNvSpPr>
              <a:spLocks noEditPoints="1"/>
            </p:cNvSpPr>
            <p:nvPr/>
          </p:nvSpPr>
          <p:spPr bwMode="auto">
            <a:xfrm>
              <a:off x="4764" y="3100"/>
              <a:ext cx="1241" cy="413"/>
            </a:xfrm>
            <a:custGeom>
              <a:avLst/>
              <a:gdLst>
                <a:gd name="T0" fmla="*/ 0 w 1241"/>
                <a:gd name="T1" fmla="*/ 0 h 413"/>
                <a:gd name="T2" fmla="*/ 1241 w 1241"/>
                <a:gd name="T3" fmla="*/ 0 h 413"/>
                <a:gd name="T4" fmla="*/ 1241 w 1241"/>
                <a:gd name="T5" fmla="*/ 413 h 413"/>
                <a:gd name="T6" fmla="*/ 0 w 1241"/>
                <a:gd name="T7" fmla="*/ 413 h 413"/>
                <a:gd name="T8" fmla="*/ 0 w 1241"/>
                <a:gd name="T9" fmla="*/ 0 h 413"/>
                <a:gd name="T10" fmla="*/ 36 w 1241"/>
                <a:gd name="T11" fmla="*/ 377 h 413"/>
                <a:gd name="T12" fmla="*/ 1205 w 1241"/>
                <a:gd name="T13" fmla="*/ 377 h 413"/>
                <a:gd name="T14" fmla="*/ 1205 w 1241"/>
                <a:gd name="T15" fmla="*/ 36 h 413"/>
                <a:gd name="T16" fmla="*/ 36 w 1241"/>
                <a:gd name="T17" fmla="*/ 36 h 413"/>
                <a:gd name="T18" fmla="*/ 36 w 1241"/>
                <a:gd name="T19" fmla="*/ 377 h 413"/>
                <a:gd name="T20" fmla="*/ 48 w 1241"/>
                <a:gd name="T21" fmla="*/ 48 h 413"/>
                <a:gd name="T22" fmla="*/ 1193 w 1241"/>
                <a:gd name="T23" fmla="*/ 48 h 413"/>
                <a:gd name="T24" fmla="*/ 1193 w 1241"/>
                <a:gd name="T25" fmla="*/ 365 h 413"/>
                <a:gd name="T26" fmla="*/ 48 w 1241"/>
                <a:gd name="T27" fmla="*/ 365 h 413"/>
                <a:gd name="T28" fmla="*/ 48 w 1241"/>
                <a:gd name="T29" fmla="*/ 48 h 413"/>
                <a:gd name="T30" fmla="*/ 60 w 1241"/>
                <a:gd name="T31" fmla="*/ 353 h 413"/>
                <a:gd name="T32" fmla="*/ 1181 w 1241"/>
                <a:gd name="T33" fmla="*/ 353 h 413"/>
                <a:gd name="T34" fmla="*/ 1181 w 1241"/>
                <a:gd name="T35" fmla="*/ 60 h 413"/>
                <a:gd name="T36" fmla="*/ 60 w 1241"/>
                <a:gd name="T37" fmla="*/ 60 h 413"/>
                <a:gd name="T38" fmla="*/ 60 w 1241"/>
                <a:gd name="T39" fmla="*/ 35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1" h="413">
                  <a:moveTo>
                    <a:pt x="0" y="0"/>
                  </a:moveTo>
                  <a:lnTo>
                    <a:pt x="1241" y="0"/>
                  </a:lnTo>
                  <a:lnTo>
                    <a:pt x="1241" y="413"/>
                  </a:lnTo>
                  <a:lnTo>
                    <a:pt x="0" y="413"/>
                  </a:lnTo>
                  <a:lnTo>
                    <a:pt x="0" y="0"/>
                  </a:lnTo>
                  <a:close/>
                  <a:moveTo>
                    <a:pt x="36" y="377"/>
                  </a:moveTo>
                  <a:lnTo>
                    <a:pt x="1205" y="377"/>
                  </a:lnTo>
                  <a:lnTo>
                    <a:pt x="1205" y="36"/>
                  </a:lnTo>
                  <a:lnTo>
                    <a:pt x="36" y="36"/>
                  </a:lnTo>
                  <a:lnTo>
                    <a:pt x="36" y="377"/>
                  </a:lnTo>
                  <a:close/>
                  <a:moveTo>
                    <a:pt x="48" y="48"/>
                  </a:moveTo>
                  <a:lnTo>
                    <a:pt x="1193" y="48"/>
                  </a:lnTo>
                  <a:lnTo>
                    <a:pt x="1193" y="365"/>
                  </a:lnTo>
                  <a:lnTo>
                    <a:pt x="48" y="365"/>
                  </a:lnTo>
                  <a:lnTo>
                    <a:pt x="48" y="48"/>
                  </a:lnTo>
                  <a:close/>
                  <a:moveTo>
                    <a:pt x="60" y="353"/>
                  </a:moveTo>
                  <a:lnTo>
                    <a:pt x="1181" y="353"/>
                  </a:lnTo>
                  <a:lnTo>
                    <a:pt x="1181" y="60"/>
                  </a:lnTo>
                  <a:lnTo>
                    <a:pt x="60" y="60"/>
                  </a:lnTo>
                  <a:lnTo>
                    <a:pt x="60" y="35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59"/>
            <p:cNvSpPr>
              <a:spLocks noChangeArrowheads="1"/>
            </p:cNvSpPr>
            <p:nvPr/>
          </p:nvSpPr>
          <p:spPr bwMode="auto">
            <a:xfrm>
              <a:off x="5031" y="3206"/>
              <a:ext cx="798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Организатор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5741" y="3206"/>
              <a:ext cx="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3099" y="1316"/>
              <a:ext cx="3579" cy="5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62"/>
            <p:cNvSpPr>
              <a:spLocks noEditPoints="1"/>
            </p:cNvSpPr>
            <p:nvPr/>
          </p:nvSpPr>
          <p:spPr bwMode="auto">
            <a:xfrm>
              <a:off x="3069" y="1285"/>
              <a:ext cx="3639" cy="638"/>
            </a:xfrm>
            <a:custGeom>
              <a:avLst/>
              <a:gdLst>
                <a:gd name="T0" fmla="*/ 0 w 3639"/>
                <a:gd name="T1" fmla="*/ 0 h 638"/>
                <a:gd name="T2" fmla="*/ 3639 w 3639"/>
                <a:gd name="T3" fmla="*/ 0 h 638"/>
                <a:gd name="T4" fmla="*/ 3639 w 3639"/>
                <a:gd name="T5" fmla="*/ 638 h 638"/>
                <a:gd name="T6" fmla="*/ 0 w 3639"/>
                <a:gd name="T7" fmla="*/ 638 h 638"/>
                <a:gd name="T8" fmla="*/ 0 w 3639"/>
                <a:gd name="T9" fmla="*/ 0 h 638"/>
                <a:gd name="T10" fmla="*/ 36 w 3639"/>
                <a:gd name="T11" fmla="*/ 602 h 638"/>
                <a:gd name="T12" fmla="*/ 3603 w 3639"/>
                <a:gd name="T13" fmla="*/ 602 h 638"/>
                <a:gd name="T14" fmla="*/ 3603 w 3639"/>
                <a:gd name="T15" fmla="*/ 37 h 638"/>
                <a:gd name="T16" fmla="*/ 36 w 3639"/>
                <a:gd name="T17" fmla="*/ 37 h 638"/>
                <a:gd name="T18" fmla="*/ 36 w 3639"/>
                <a:gd name="T19" fmla="*/ 602 h 638"/>
                <a:gd name="T20" fmla="*/ 49 w 3639"/>
                <a:gd name="T21" fmla="*/ 49 h 638"/>
                <a:gd name="T22" fmla="*/ 3591 w 3639"/>
                <a:gd name="T23" fmla="*/ 49 h 638"/>
                <a:gd name="T24" fmla="*/ 3591 w 3639"/>
                <a:gd name="T25" fmla="*/ 590 h 638"/>
                <a:gd name="T26" fmla="*/ 49 w 3639"/>
                <a:gd name="T27" fmla="*/ 590 h 638"/>
                <a:gd name="T28" fmla="*/ 49 w 3639"/>
                <a:gd name="T29" fmla="*/ 49 h 638"/>
                <a:gd name="T30" fmla="*/ 60 w 3639"/>
                <a:gd name="T31" fmla="*/ 577 h 638"/>
                <a:gd name="T32" fmla="*/ 3578 w 3639"/>
                <a:gd name="T33" fmla="*/ 577 h 638"/>
                <a:gd name="T34" fmla="*/ 3578 w 3639"/>
                <a:gd name="T35" fmla="*/ 61 h 638"/>
                <a:gd name="T36" fmla="*/ 60 w 3639"/>
                <a:gd name="T37" fmla="*/ 61 h 638"/>
                <a:gd name="T38" fmla="*/ 60 w 3639"/>
                <a:gd name="T39" fmla="*/ 5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39" h="638">
                  <a:moveTo>
                    <a:pt x="0" y="0"/>
                  </a:moveTo>
                  <a:lnTo>
                    <a:pt x="3639" y="0"/>
                  </a:lnTo>
                  <a:lnTo>
                    <a:pt x="3639" y="638"/>
                  </a:lnTo>
                  <a:lnTo>
                    <a:pt x="0" y="638"/>
                  </a:lnTo>
                  <a:lnTo>
                    <a:pt x="0" y="0"/>
                  </a:lnTo>
                  <a:close/>
                  <a:moveTo>
                    <a:pt x="36" y="602"/>
                  </a:moveTo>
                  <a:lnTo>
                    <a:pt x="3603" y="602"/>
                  </a:lnTo>
                  <a:lnTo>
                    <a:pt x="3603" y="37"/>
                  </a:lnTo>
                  <a:lnTo>
                    <a:pt x="36" y="37"/>
                  </a:lnTo>
                  <a:lnTo>
                    <a:pt x="36" y="602"/>
                  </a:lnTo>
                  <a:close/>
                  <a:moveTo>
                    <a:pt x="49" y="49"/>
                  </a:moveTo>
                  <a:lnTo>
                    <a:pt x="3591" y="49"/>
                  </a:lnTo>
                  <a:lnTo>
                    <a:pt x="3591" y="590"/>
                  </a:lnTo>
                  <a:lnTo>
                    <a:pt x="49" y="590"/>
                  </a:lnTo>
                  <a:lnTo>
                    <a:pt x="49" y="49"/>
                  </a:lnTo>
                  <a:close/>
                  <a:moveTo>
                    <a:pt x="60" y="577"/>
                  </a:moveTo>
                  <a:lnTo>
                    <a:pt x="3578" y="577"/>
                  </a:lnTo>
                  <a:lnTo>
                    <a:pt x="3578" y="61"/>
                  </a:lnTo>
                  <a:lnTo>
                    <a:pt x="60" y="61"/>
                  </a:lnTo>
                  <a:lnTo>
                    <a:pt x="60" y="5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63"/>
            <p:cNvSpPr>
              <a:spLocks noChangeArrowheads="1"/>
            </p:cNvSpPr>
            <p:nvPr/>
          </p:nvSpPr>
          <p:spPr bwMode="auto">
            <a:xfrm>
              <a:off x="3392" y="1386"/>
              <a:ext cx="320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Ответственный за обеспечение безопасности в месте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4163" y="1561"/>
              <a:ext cx="15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проведения мероприятия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5614" y="1561"/>
              <a:ext cx="10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1031" y="1316"/>
              <a:ext cx="1732" cy="5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67"/>
            <p:cNvSpPr>
              <a:spLocks noEditPoints="1"/>
            </p:cNvSpPr>
            <p:nvPr/>
          </p:nvSpPr>
          <p:spPr bwMode="auto">
            <a:xfrm>
              <a:off x="1001" y="1285"/>
              <a:ext cx="1792" cy="638"/>
            </a:xfrm>
            <a:custGeom>
              <a:avLst/>
              <a:gdLst>
                <a:gd name="T0" fmla="*/ 0 w 1792"/>
                <a:gd name="T1" fmla="*/ 0 h 638"/>
                <a:gd name="T2" fmla="*/ 1792 w 1792"/>
                <a:gd name="T3" fmla="*/ 0 h 638"/>
                <a:gd name="T4" fmla="*/ 1792 w 1792"/>
                <a:gd name="T5" fmla="*/ 638 h 638"/>
                <a:gd name="T6" fmla="*/ 0 w 1792"/>
                <a:gd name="T7" fmla="*/ 638 h 638"/>
                <a:gd name="T8" fmla="*/ 0 w 1792"/>
                <a:gd name="T9" fmla="*/ 0 h 638"/>
                <a:gd name="T10" fmla="*/ 36 w 1792"/>
                <a:gd name="T11" fmla="*/ 602 h 638"/>
                <a:gd name="T12" fmla="*/ 1756 w 1792"/>
                <a:gd name="T13" fmla="*/ 602 h 638"/>
                <a:gd name="T14" fmla="*/ 1756 w 1792"/>
                <a:gd name="T15" fmla="*/ 37 h 638"/>
                <a:gd name="T16" fmla="*/ 36 w 1792"/>
                <a:gd name="T17" fmla="*/ 37 h 638"/>
                <a:gd name="T18" fmla="*/ 36 w 1792"/>
                <a:gd name="T19" fmla="*/ 602 h 638"/>
                <a:gd name="T20" fmla="*/ 48 w 1792"/>
                <a:gd name="T21" fmla="*/ 49 h 638"/>
                <a:gd name="T22" fmla="*/ 1744 w 1792"/>
                <a:gd name="T23" fmla="*/ 49 h 638"/>
                <a:gd name="T24" fmla="*/ 1744 w 1792"/>
                <a:gd name="T25" fmla="*/ 590 h 638"/>
                <a:gd name="T26" fmla="*/ 48 w 1792"/>
                <a:gd name="T27" fmla="*/ 590 h 638"/>
                <a:gd name="T28" fmla="*/ 48 w 1792"/>
                <a:gd name="T29" fmla="*/ 49 h 638"/>
                <a:gd name="T30" fmla="*/ 60 w 1792"/>
                <a:gd name="T31" fmla="*/ 577 h 638"/>
                <a:gd name="T32" fmla="*/ 1732 w 1792"/>
                <a:gd name="T33" fmla="*/ 577 h 638"/>
                <a:gd name="T34" fmla="*/ 1732 w 1792"/>
                <a:gd name="T35" fmla="*/ 61 h 638"/>
                <a:gd name="T36" fmla="*/ 60 w 1792"/>
                <a:gd name="T37" fmla="*/ 61 h 638"/>
                <a:gd name="T38" fmla="*/ 60 w 1792"/>
                <a:gd name="T39" fmla="*/ 5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92" h="638">
                  <a:moveTo>
                    <a:pt x="0" y="0"/>
                  </a:moveTo>
                  <a:lnTo>
                    <a:pt x="1792" y="0"/>
                  </a:lnTo>
                  <a:lnTo>
                    <a:pt x="1792" y="638"/>
                  </a:lnTo>
                  <a:lnTo>
                    <a:pt x="0" y="638"/>
                  </a:lnTo>
                  <a:lnTo>
                    <a:pt x="0" y="0"/>
                  </a:lnTo>
                  <a:close/>
                  <a:moveTo>
                    <a:pt x="36" y="602"/>
                  </a:moveTo>
                  <a:lnTo>
                    <a:pt x="1756" y="602"/>
                  </a:lnTo>
                  <a:lnTo>
                    <a:pt x="1756" y="37"/>
                  </a:lnTo>
                  <a:lnTo>
                    <a:pt x="36" y="37"/>
                  </a:lnTo>
                  <a:lnTo>
                    <a:pt x="36" y="602"/>
                  </a:lnTo>
                  <a:close/>
                  <a:moveTo>
                    <a:pt x="48" y="49"/>
                  </a:moveTo>
                  <a:lnTo>
                    <a:pt x="1744" y="49"/>
                  </a:lnTo>
                  <a:lnTo>
                    <a:pt x="1744" y="590"/>
                  </a:lnTo>
                  <a:lnTo>
                    <a:pt x="48" y="590"/>
                  </a:lnTo>
                  <a:lnTo>
                    <a:pt x="48" y="49"/>
                  </a:lnTo>
                  <a:close/>
                  <a:moveTo>
                    <a:pt x="60" y="577"/>
                  </a:moveTo>
                  <a:lnTo>
                    <a:pt x="1732" y="577"/>
                  </a:lnTo>
                  <a:lnTo>
                    <a:pt x="1732" y="61"/>
                  </a:lnTo>
                  <a:lnTo>
                    <a:pt x="60" y="61"/>
                  </a:lnTo>
                  <a:lnTo>
                    <a:pt x="60" y="57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1897" y="1388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1317" y="1567"/>
              <a:ext cx="1297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Ситуация на участке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2509" y="1567"/>
              <a:ext cx="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1459" y="2563"/>
              <a:ext cx="1304" cy="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72"/>
            <p:cNvSpPr>
              <a:spLocks noEditPoints="1"/>
            </p:cNvSpPr>
            <p:nvPr/>
          </p:nvSpPr>
          <p:spPr bwMode="auto">
            <a:xfrm>
              <a:off x="1429" y="2533"/>
              <a:ext cx="1364" cy="564"/>
            </a:xfrm>
            <a:custGeom>
              <a:avLst/>
              <a:gdLst>
                <a:gd name="T0" fmla="*/ 0 w 1364"/>
                <a:gd name="T1" fmla="*/ 0 h 564"/>
                <a:gd name="T2" fmla="*/ 1364 w 1364"/>
                <a:gd name="T3" fmla="*/ 0 h 564"/>
                <a:gd name="T4" fmla="*/ 1364 w 1364"/>
                <a:gd name="T5" fmla="*/ 564 h 564"/>
                <a:gd name="T6" fmla="*/ 0 w 1364"/>
                <a:gd name="T7" fmla="*/ 564 h 564"/>
                <a:gd name="T8" fmla="*/ 0 w 1364"/>
                <a:gd name="T9" fmla="*/ 0 h 564"/>
                <a:gd name="T10" fmla="*/ 36 w 1364"/>
                <a:gd name="T11" fmla="*/ 528 h 564"/>
                <a:gd name="T12" fmla="*/ 1328 w 1364"/>
                <a:gd name="T13" fmla="*/ 528 h 564"/>
                <a:gd name="T14" fmla="*/ 1328 w 1364"/>
                <a:gd name="T15" fmla="*/ 36 h 564"/>
                <a:gd name="T16" fmla="*/ 36 w 1364"/>
                <a:gd name="T17" fmla="*/ 36 h 564"/>
                <a:gd name="T18" fmla="*/ 36 w 1364"/>
                <a:gd name="T19" fmla="*/ 528 h 564"/>
                <a:gd name="T20" fmla="*/ 48 w 1364"/>
                <a:gd name="T21" fmla="*/ 48 h 564"/>
                <a:gd name="T22" fmla="*/ 1316 w 1364"/>
                <a:gd name="T23" fmla="*/ 48 h 564"/>
                <a:gd name="T24" fmla="*/ 1316 w 1364"/>
                <a:gd name="T25" fmla="*/ 516 h 564"/>
                <a:gd name="T26" fmla="*/ 48 w 1364"/>
                <a:gd name="T27" fmla="*/ 516 h 564"/>
                <a:gd name="T28" fmla="*/ 48 w 1364"/>
                <a:gd name="T29" fmla="*/ 48 h 564"/>
                <a:gd name="T30" fmla="*/ 60 w 1364"/>
                <a:gd name="T31" fmla="*/ 504 h 564"/>
                <a:gd name="T32" fmla="*/ 1304 w 1364"/>
                <a:gd name="T33" fmla="*/ 504 h 564"/>
                <a:gd name="T34" fmla="*/ 1304 w 1364"/>
                <a:gd name="T35" fmla="*/ 60 h 564"/>
                <a:gd name="T36" fmla="*/ 60 w 1364"/>
                <a:gd name="T37" fmla="*/ 60 h 564"/>
                <a:gd name="T38" fmla="*/ 60 w 1364"/>
                <a:gd name="T39" fmla="*/ 50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4" h="564">
                  <a:moveTo>
                    <a:pt x="0" y="0"/>
                  </a:moveTo>
                  <a:lnTo>
                    <a:pt x="1364" y="0"/>
                  </a:lnTo>
                  <a:lnTo>
                    <a:pt x="1364" y="564"/>
                  </a:lnTo>
                  <a:lnTo>
                    <a:pt x="0" y="564"/>
                  </a:lnTo>
                  <a:lnTo>
                    <a:pt x="0" y="0"/>
                  </a:lnTo>
                  <a:close/>
                  <a:moveTo>
                    <a:pt x="36" y="528"/>
                  </a:moveTo>
                  <a:lnTo>
                    <a:pt x="1328" y="528"/>
                  </a:lnTo>
                  <a:lnTo>
                    <a:pt x="1328" y="36"/>
                  </a:lnTo>
                  <a:lnTo>
                    <a:pt x="36" y="36"/>
                  </a:lnTo>
                  <a:lnTo>
                    <a:pt x="36" y="528"/>
                  </a:lnTo>
                  <a:close/>
                  <a:moveTo>
                    <a:pt x="48" y="48"/>
                  </a:moveTo>
                  <a:lnTo>
                    <a:pt x="1316" y="48"/>
                  </a:lnTo>
                  <a:lnTo>
                    <a:pt x="1316" y="516"/>
                  </a:lnTo>
                  <a:lnTo>
                    <a:pt x="48" y="516"/>
                  </a:lnTo>
                  <a:lnTo>
                    <a:pt x="48" y="48"/>
                  </a:lnTo>
                  <a:close/>
                  <a:moveTo>
                    <a:pt x="60" y="504"/>
                  </a:moveTo>
                  <a:lnTo>
                    <a:pt x="1304" y="504"/>
                  </a:lnTo>
                  <a:lnTo>
                    <a:pt x="1304" y="60"/>
                  </a:lnTo>
                  <a:lnTo>
                    <a:pt x="60" y="60"/>
                  </a:lnTo>
                  <a:lnTo>
                    <a:pt x="60" y="50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1673" y="2643"/>
              <a:ext cx="97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Скорая помощь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2551" y="2643"/>
              <a:ext cx="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1513" y="3221"/>
              <a:ext cx="1304" cy="3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6"/>
            <p:cNvSpPr>
              <a:spLocks noEditPoints="1"/>
            </p:cNvSpPr>
            <p:nvPr/>
          </p:nvSpPr>
          <p:spPr bwMode="auto">
            <a:xfrm>
              <a:off x="1429" y="3179"/>
              <a:ext cx="1364" cy="402"/>
            </a:xfrm>
            <a:custGeom>
              <a:avLst/>
              <a:gdLst>
                <a:gd name="T0" fmla="*/ 0 w 1364"/>
                <a:gd name="T1" fmla="*/ 0 h 402"/>
                <a:gd name="T2" fmla="*/ 1364 w 1364"/>
                <a:gd name="T3" fmla="*/ 0 h 402"/>
                <a:gd name="T4" fmla="*/ 1364 w 1364"/>
                <a:gd name="T5" fmla="*/ 402 h 402"/>
                <a:gd name="T6" fmla="*/ 0 w 1364"/>
                <a:gd name="T7" fmla="*/ 402 h 402"/>
                <a:gd name="T8" fmla="*/ 0 w 1364"/>
                <a:gd name="T9" fmla="*/ 0 h 402"/>
                <a:gd name="T10" fmla="*/ 36 w 1364"/>
                <a:gd name="T11" fmla="*/ 365 h 402"/>
                <a:gd name="T12" fmla="*/ 1328 w 1364"/>
                <a:gd name="T13" fmla="*/ 365 h 402"/>
                <a:gd name="T14" fmla="*/ 1328 w 1364"/>
                <a:gd name="T15" fmla="*/ 37 h 402"/>
                <a:gd name="T16" fmla="*/ 36 w 1364"/>
                <a:gd name="T17" fmla="*/ 37 h 402"/>
                <a:gd name="T18" fmla="*/ 36 w 1364"/>
                <a:gd name="T19" fmla="*/ 365 h 402"/>
                <a:gd name="T20" fmla="*/ 48 w 1364"/>
                <a:gd name="T21" fmla="*/ 49 h 402"/>
                <a:gd name="T22" fmla="*/ 1316 w 1364"/>
                <a:gd name="T23" fmla="*/ 49 h 402"/>
                <a:gd name="T24" fmla="*/ 1316 w 1364"/>
                <a:gd name="T25" fmla="*/ 353 h 402"/>
                <a:gd name="T26" fmla="*/ 48 w 1364"/>
                <a:gd name="T27" fmla="*/ 353 h 402"/>
                <a:gd name="T28" fmla="*/ 48 w 1364"/>
                <a:gd name="T29" fmla="*/ 49 h 402"/>
                <a:gd name="T30" fmla="*/ 60 w 1364"/>
                <a:gd name="T31" fmla="*/ 341 h 402"/>
                <a:gd name="T32" fmla="*/ 1304 w 1364"/>
                <a:gd name="T33" fmla="*/ 341 h 402"/>
                <a:gd name="T34" fmla="*/ 1304 w 1364"/>
                <a:gd name="T35" fmla="*/ 61 h 402"/>
                <a:gd name="T36" fmla="*/ 60 w 1364"/>
                <a:gd name="T37" fmla="*/ 61 h 402"/>
                <a:gd name="T38" fmla="*/ 60 w 1364"/>
                <a:gd name="T39" fmla="*/ 34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4" h="402">
                  <a:moveTo>
                    <a:pt x="0" y="0"/>
                  </a:moveTo>
                  <a:lnTo>
                    <a:pt x="1364" y="0"/>
                  </a:lnTo>
                  <a:lnTo>
                    <a:pt x="1364" y="402"/>
                  </a:lnTo>
                  <a:lnTo>
                    <a:pt x="0" y="402"/>
                  </a:lnTo>
                  <a:lnTo>
                    <a:pt x="0" y="0"/>
                  </a:lnTo>
                  <a:close/>
                  <a:moveTo>
                    <a:pt x="36" y="365"/>
                  </a:moveTo>
                  <a:lnTo>
                    <a:pt x="1328" y="365"/>
                  </a:lnTo>
                  <a:lnTo>
                    <a:pt x="1328" y="37"/>
                  </a:lnTo>
                  <a:lnTo>
                    <a:pt x="36" y="37"/>
                  </a:lnTo>
                  <a:lnTo>
                    <a:pt x="36" y="365"/>
                  </a:lnTo>
                  <a:close/>
                  <a:moveTo>
                    <a:pt x="48" y="49"/>
                  </a:moveTo>
                  <a:lnTo>
                    <a:pt x="1316" y="49"/>
                  </a:lnTo>
                  <a:lnTo>
                    <a:pt x="1316" y="353"/>
                  </a:lnTo>
                  <a:lnTo>
                    <a:pt x="48" y="353"/>
                  </a:lnTo>
                  <a:lnTo>
                    <a:pt x="48" y="49"/>
                  </a:lnTo>
                  <a:close/>
                  <a:moveTo>
                    <a:pt x="60" y="341"/>
                  </a:moveTo>
                  <a:lnTo>
                    <a:pt x="1304" y="341"/>
                  </a:lnTo>
                  <a:lnTo>
                    <a:pt x="1304" y="61"/>
                  </a:lnTo>
                  <a:lnTo>
                    <a:pt x="60" y="61"/>
                  </a:lnTo>
                  <a:lnTo>
                    <a:pt x="60" y="34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1845" y="3282"/>
              <a:ext cx="55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7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МО </a:t>
              </a:r>
              <a:r>
                <a:rPr lang="ru-RU" altLang="ru-RU" sz="17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М</a:t>
              </a: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ВД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2248" y="3285"/>
              <a:ext cx="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1459" y="2041"/>
              <a:ext cx="1304" cy="3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80"/>
            <p:cNvSpPr>
              <a:spLocks noEditPoints="1"/>
            </p:cNvSpPr>
            <p:nvPr/>
          </p:nvSpPr>
          <p:spPr bwMode="auto">
            <a:xfrm>
              <a:off x="1429" y="2011"/>
              <a:ext cx="1364" cy="401"/>
            </a:xfrm>
            <a:custGeom>
              <a:avLst/>
              <a:gdLst>
                <a:gd name="T0" fmla="*/ 0 w 1364"/>
                <a:gd name="T1" fmla="*/ 0 h 401"/>
                <a:gd name="T2" fmla="*/ 1364 w 1364"/>
                <a:gd name="T3" fmla="*/ 0 h 401"/>
                <a:gd name="T4" fmla="*/ 1364 w 1364"/>
                <a:gd name="T5" fmla="*/ 401 h 401"/>
                <a:gd name="T6" fmla="*/ 0 w 1364"/>
                <a:gd name="T7" fmla="*/ 401 h 401"/>
                <a:gd name="T8" fmla="*/ 0 w 1364"/>
                <a:gd name="T9" fmla="*/ 0 h 401"/>
                <a:gd name="T10" fmla="*/ 36 w 1364"/>
                <a:gd name="T11" fmla="*/ 365 h 401"/>
                <a:gd name="T12" fmla="*/ 1328 w 1364"/>
                <a:gd name="T13" fmla="*/ 365 h 401"/>
                <a:gd name="T14" fmla="*/ 1328 w 1364"/>
                <a:gd name="T15" fmla="*/ 36 h 401"/>
                <a:gd name="T16" fmla="*/ 36 w 1364"/>
                <a:gd name="T17" fmla="*/ 36 h 401"/>
                <a:gd name="T18" fmla="*/ 36 w 1364"/>
                <a:gd name="T19" fmla="*/ 365 h 401"/>
                <a:gd name="T20" fmla="*/ 48 w 1364"/>
                <a:gd name="T21" fmla="*/ 48 h 401"/>
                <a:gd name="T22" fmla="*/ 1316 w 1364"/>
                <a:gd name="T23" fmla="*/ 48 h 401"/>
                <a:gd name="T24" fmla="*/ 1316 w 1364"/>
                <a:gd name="T25" fmla="*/ 353 h 401"/>
                <a:gd name="T26" fmla="*/ 48 w 1364"/>
                <a:gd name="T27" fmla="*/ 353 h 401"/>
                <a:gd name="T28" fmla="*/ 48 w 1364"/>
                <a:gd name="T29" fmla="*/ 48 h 401"/>
                <a:gd name="T30" fmla="*/ 60 w 1364"/>
                <a:gd name="T31" fmla="*/ 341 h 401"/>
                <a:gd name="T32" fmla="*/ 1304 w 1364"/>
                <a:gd name="T33" fmla="*/ 341 h 401"/>
                <a:gd name="T34" fmla="*/ 1304 w 1364"/>
                <a:gd name="T35" fmla="*/ 60 h 401"/>
                <a:gd name="T36" fmla="*/ 60 w 1364"/>
                <a:gd name="T37" fmla="*/ 60 h 401"/>
                <a:gd name="T38" fmla="*/ 60 w 1364"/>
                <a:gd name="T39" fmla="*/ 34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4" h="401">
                  <a:moveTo>
                    <a:pt x="0" y="0"/>
                  </a:moveTo>
                  <a:lnTo>
                    <a:pt x="1364" y="0"/>
                  </a:lnTo>
                  <a:lnTo>
                    <a:pt x="1364" y="401"/>
                  </a:lnTo>
                  <a:lnTo>
                    <a:pt x="0" y="401"/>
                  </a:lnTo>
                  <a:lnTo>
                    <a:pt x="0" y="0"/>
                  </a:lnTo>
                  <a:close/>
                  <a:moveTo>
                    <a:pt x="36" y="365"/>
                  </a:moveTo>
                  <a:lnTo>
                    <a:pt x="1328" y="365"/>
                  </a:lnTo>
                  <a:lnTo>
                    <a:pt x="1328" y="36"/>
                  </a:lnTo>
                  <a:lnTo>
                    <a:pt x="36" y="36"/>
                  </a:lnTo>
                  <a:lnTo>
                    <a:pt x="36" y="365"/>
                  </a:lnTo>
                  <a:close/>
                  <a:moveTo>
                    <a:pt x="48" y="48"/>
                  </a:moveTo>
                  <a:lnTo>
                    <a:pt x="1316" y="48"/>
                  </a:lnTo>
                  <a:lnTo>
                    <a:pt x="1316" y="353"/>
                  </a:lnTo>
                  <a:lnTo>
                    <a:pt x="48" y="353"/>
                  </a:lnTo>
                  <a:lnTo>
                    <a:pt x="48" y="48"/>
                  </a:lnTo>
                  <a:close/>
                  <a:moveTo>
                    <a:pt x="60" y="341"/>
                  </a:moveTo>
                  <a:lnTo>
                    <a:pt x="1304" y="341"/>
                  </a:lnTo>
                  <a:lnTo>
                    <a:pt x="1304" y="60"/>
                  </a:lnTo>
                  <a:lnTo>
                    <a:pt x="60" y="60"/>
                  </a:lnTo>
                  <a:lnTo>
                    <a:pt x="60" y="341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1866" y="2116"/>
              <a:ext cx="4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МЧС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2356" y="2116"/>
              <a:ext cx="8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83"/>
            <p:cNvSpPr>
              <a:spLocks noChangeShapeType="1"/>
            </p:cNvSpPr>
            <p:nvPr/>
          </p:nvSpPr>
          <p:spPr bwMode="auto">
            <a:xfrm>
              <a:off x="3631" y="1938"/>
              <a:ext cx="0" cy="1497"/>
            </a:xfrm>
            <a:prstGeom prst="line">
              <a:avLst/>
            </a:prstGeom>
            <a:noFill/>
            <a:ln w="42863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84"/>
            <p:cNvSpPr>
              <a:spLocks noEditPoints="1"/>
            </p:cNvSpPr>
            <p:nvPr/>
          </p:nvSpPr>
          <p:spPr bwMode="auto">
            <a:xfrm>
              <a:off x="2764" y="2208"/>
              <a:ext cx="863" cy="82"/>
            </a:xfrm>
            <a:custGeom>
              <a:avLst/>
              <a:gdLst>
                <a:gd name="T0" fmla="*/ 863 w 863"/>
                <a:gd name="T1" fmla="*/ 54 h 82"/>
                <a:gd name="T2" fmla="*/ 68 w 863"/>
                <a:gd name="T3" fmla="*/ 54 h 82"/>
                <a:gd name="T4" fmla="*/ 68 w 863"/>
                <a:gd name="T5" fmla="*/ 27 h 82"/>
                <a:gd name="T6" fmla="*/ 863 w 863"/>
                <a:gd name="T7" fmla="*/ 27 h 82"/>
                <a:gd name="T8" fmla="*/ 863 w 863"/>
                <a:gd name="T9" fmla="*/ 54 h 82"/>
                <a:gd name="T10" fmla="*/ 81 w 863"/>
                <a:gd name="T11" fmla="*/ 82 h 82"/>
                <a:gd name="T12" fmla="*/ 0 w 863"/>
                <a:gd name="T13" fmla="*/ 41 h 82"/>
                <a:gd name="T14" fmla="*/ 81 w 863"/>
                <a:gd name="T15" fmla="*/ 0 h 82"/>
                <a:gd name="T16" fmla="*/ 81 w 863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82">
                  <a:moveTo>
                    <a:pt x="863" y="54"/>
                  </a:moveTo>
                  <a:lnTo>
                    <a:pt x="68" y="54"/>
                  </a:lnTo>
                  <a:lnTo>
                    <a:pt x="68" y="27"/>
                  </a:lnTo>
                  <a:lnTo>
                    <a:pt x="863" y="27"/>
                  </a:lnTo>
                  <a:lnTo>
                    <a:pt x="863" y="54"/>
                  </a:lnTo>
                  <a:close/>
                  <a:moveTo>
                    <a:pt x="81" y="82"/>
                  </a:moveTo>
                  <a:lnTo>
                    <a:pt x="0" y="41"/>
                  </a:lnTo>
                  <a:lnTo>
                    <a:pt x="81" y="0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85"/>
            <p:cNvSpPr>
              <a:spLocks noEditPoints="1"/>
            </p:cNvSpPr>
            <p:nvPr/>
          </p:nvSpPr>
          <p:spPr bwMode="auto">
            <a:xfrm>
              <a:off x="2764" y="2730"/>
              <a:ext cx="874" cy="82"/>
            </a:xfrm>
            <a:custGeom>
              <a:avLst/>
              <a:gdLst>
                <a:gd name="T0" fmla="*/ 874 w 874"/>
                <a:gd name="T1" fmla="*/ 55 h 82"/>
                <a:gd name="T2" fmla="*/ 68 w 874"/>
                <a:gd name="T3" fmla="*/ 55 h 82"/>
                <a:gd name="T4" fmla="*/ 68 w 874"/>
                <a:gd name="T5" fmla="*/ 28 h 82"/>
                <a:gd name="T6" fmla="*/ 874 w 874"/>
                <a:gd name="T7" fmla="*/ 28 h 82"/>
                <a:gd name="T8" fmla="*/ 874 w 874"/>
                <a:gd name="T9" fmla="*/ 55 h 82"/>
                <a:gd name="T10" fmla="*/ 81 w 874"/>
                <a:gd name="T11" fmla="*/ 82 h 82"/>
                <a:gd name="T12" fmla="*/ 0 w 874"/>
                <a:gd name="T13" fmla="*/ 41 h 82"/>
                <a:gd name="T14" fmla="*/ 81 w 874"/>
                <a:gd name="T15" fmla="*/ 0 h 82"/>
                <a:gd name="T16" fmla="*/ 81 w 874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82">
                  <a:moveTo>
                    <a:pt x="874" y="55"/>
                  </a:moveTo>
                  <a:lnTo>
                    <a:pt x="68" y="55"/>
                  </a:lnTo>
                  <a:lnTo>
                    <a:pt x="68" y="28"/>
                  </a:lnTo>
                  <a:lnTo>
                    <a:pt x="874" y="28"/>
                  </a:lnTo>
                  <a:lnTo>
                    <a:pt x="874" y="55"/>
                  </a:lnTo>
                  <a:close/>
                  <a:moveTo>
                    <a:pt x="81" y="82"/>
                  </a:moveTo>
                  <a:lnTo>
                    <a:pt x="0" y="41"/>
                  </a:lnTo>
                  <a:lnTo>
                    <a:pt x="81" y="0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86"/>
            <p:cNvSpPr>
              <a:spLocks noEditPoints="1"/>
            </p:cNvSpPr>
            <p:nvPr/>
          </p:nvSpPr>
          <p:spPr bwMode="auto">
            <a:xfrm>
              <a:off x="2764" y="3382"/>
              <a:ext cx="865" cy="82"/>
            </a:xfrm>
            <a:custGeom>
              <a:avLst/>
              <a:gdLst>
                <a:gd name="T0" fmla="*/ 865 w 865"/>
                <a:gd name="T1" fmla="*/ 55 h 82"/>
                <a:gd name="T2" fmla="*/ 68 w 865"/>
                <a:gd name="T3" fmla="*/ 55 h 82"/>
                <a:gd name="T4" fmla="*/ 68 w 865"/>
                <a:gd name="T5" fmla="*/ 27 h 82"/>
                <a:gd name="T6" fmla="*/ 865 w 865"/>
                <a:gd name="T7" fmla="*/ 27 h 82"/>
                <a:gd name="T8" fmla="*/ 865 w 865"/>
                <a:gd name="T9" fmla="*/ 55 h 82"/>
                <a:gd name="T10" fmla="*/ 81 w 865"/>
                <a:gd name="T11" fmla="*/ 82 h 82"/>
                <a:gd name="T12" fmla="*/ 0 w 865"/>
                <a:gd name="T13" fmla="*/ 41 h 82"/>
                <a:gd name="T14" fmla="*/ 81 w 865"/>
                <a:gd name="T15" fmla="*/ 0 h 82"/>
                <a:gd name="T16" fmla="*/ 81 w 8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5" h="82">
                  <a:moveTo>
                    <a:pt x="865" y="55"/>
                  </a:moveTo>
                  <a:lnTo>
                    <a:pt x="68" y="55"/>
                  </a:lnTo>
                  <a:lnTo>
                    <a:pt x="68" y="27"/>
                  </a:lnTo>
                  <a:lnTo>
                    <a:pt x="865" y="27"/>
                  </a:lnTo>
                  <a:lnTo>
                    <a:pt x="865" y="55"/>
                  </a:lnTo>
                  <a:close/>
                  <a:moveTo>
                    <a:pt x="81" y="82"/>
                  </a:moveTo>
                  <a:lnTo>
                    <a:pt x="0" y="41"/>
                  </a:lnTo>
                  <a:lnTo>
                    <a:pt x="81" y="0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87"/>
            <p:cNvSpPr>
              <a:spLocks noEditPoints="1"/>
            </p:cNvSpPr>
            <p:nvPr/>
          </p:nvSpPr>
          <p:spPr bwMode="auto">
            <a:xfrm>
              <a:off x="4293" y="3241"/>
              <a:ext cx="498" cy="82"/>
            </a:xfrm>
            <a:custGeom>
              <a:avLst/>
              <a:gdLst>
                <a:gd name="T0" fmla="*/ 0 w 498"/>
                <a:gd name="T1" fmla="*/ 27 h 82"/>
                <a:gd name="T2" fmla="*/ 430 w 498"/>
                <a:gd name="T3" fmla="*/ 27 h 82"/>
                <a:gd name="T4" fmla="*/ 430 w 498"/>
                <a:gd name="T5" fmla="*/ 55 h 82"/>
                <a:gd name="T6" fmla="*/ 0 w 498"/>
                <a:gd name="T7" fmla="*/ 55 h 82"/>
                <a:gd name="T8" fmla="*/ 0 w 498"/>
                <a:gd name="T9" fmla="*/ 27 h 82"/>
                <a:gd name="T10" fmla="*/ 416 w 498"/>
                <a:gd name="T11" fmla="*/ 0 h 82"/>
                <a:gd name="T12" fmla="*/ 498 w 498"/>
                <a:gd name="T13" fmla="*/ 41 h 82"/>
                <a:gd name="T14" fmla="*/ 416 w 498"/>
                <a:gd name="T15" fmla="*/ 82 h 82"/>
                <a:gd name="T16" fmla="*/ 416 w 498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82">
                  <a:moveTo>
                    <a:pt x="0" y="27"/>
                  </a:moveTo>
                  <a:lnTo>
                    <a:pt x="430" y="27"/>
                  </a:lnTo>
                  <a:lnTo>
                    <a:pt x="430" y="55"/>
                  </a:lnTo>
                  <a:lnTo>
                    <a:pt x="0" y="55"/>
                  </a:lnTo>
                  <a:lnTo>
                    <a:pt x="0" y="27"/>
                  </a:lnTo>
                  <a:close/>
                  <a:moveTo>
                    <a:pt x="416" y="0"/>
                  </a:moveTo>
                  <a:lnTo>
                    <a:pt x="498" y="41"/>
                  </a:lnTo>
                  <a:lnTo>
                    <a:pt x="416" y="82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88"/>
            <p:cNvSpPr>
              <a:spLocks/>
            </p:cNvSpPr>
            <p:nvPr/>
          </p:nvSpPr>
          <p:spPr bwMode="auto">
            <a:xfrm>
              <a:off x="4291" y="1938"/>
              <a:ext cx="1" cy="1344"/>
            </a:xfrm>
            <a:custGeom>
              <a:avLst/>
              <a:gdLst>
                <a:gd name="T0" fmla="*/ 1 w 1"/>
                <a:gd name="T1" fmla="*/ 0 h 1344"/>
                <a:gd name="T2" fmla="*/ 1 w 1"/>
                <a:gd name="T3" fmla="*/ 672 h 1344"/>
                <a:gd name="T4" fmla="*/ 0 w 1"/>
                <a:gd name="T5" fmla="*/ 672 h 1344"/>
                <a:gd name="T6" fmla="*/ 0 w 1"/>
                <a:gd name="T7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344">
                  <a:moveTo>
                    <a:pt x="1" y="0"/>
                  </a:moveTo>
                  <a:lnTo>
                    <a:pt x="1" y="672"/>
                  </a:lnTo>
                  <a:lnTo>
                    <a:pt x="0" y="672"/>
                  </a:lnTo>
                  <a:lnTo>
                    <a:pt x="0" y="1344"/>
                  </a:lnTo>
                </a:path>
              </a:pathLst>
            </a:custGeom>
            <a:noFill/>
            <a:ln w="428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89"/>
            <p:cNvSpPr>
              <a:spLocks noEditPoints="1"/>
            </p:cNvSpPr>
            <p:nvPr/>
          </p:nvSpPr>
          <p:spPr bwMode="auto">
            <a:xfrm>
              <a:off x="2754" y="1537"/>
              <a:ext cx="347" cy="82"/>
            </a:xfrm>
            <a:custGeom>
              <a:avLst/>
              <a:gdLst>
                <a:gd name="T0" fmla="*/ 279 w 347"/>
                <a:gd name="T1" fmla="*/ 55 h 82"/>
                <a:gd name="T2" fmla="*/ 68 w 347"/>
                <a:gd name="T3" fmla="*/ 55 h 82"/>
                <a:gd name="T4" fmla="*/ 68 w 347"/>
                <a:gd name="T5" fmla="*/ 28 h 82"/>
                <a:gd name="T6" fmla="*/ 279 w 347"/>
                <a:gd name="T7" fmla="*/ 28 h 82"/>
                <a:gd name="T8" fmla="*/ 279 w 347"/>
                <a:gd name="T9" fmla="*/ 55 h 82"/>
                <a:gd name="T10" fmla="*/ 265 w 347"/>
                <a:gd name="T11" fmla="*/ 0 h 82"/>
                <a:gd name="T12" fmla="*/ 347 w 347"/>
                <a:gd name="T13" fmla="*/ 41 h 82"/>
                <a:gd name="T14" fmla="*/ 265 w 347"/>
                <a:gd name="T15" fmla="*/ 82 h 82"/>
                <a:gd name="T16" fmla="*/ 265 w 347"/>
                <a:gd name="T17" fmla="*/ 0 h 82"/>
                <a:gd name="T18" fmla="*/ 81 w 347"/>
                <a:gd name="T19" fmla="*/ 82 h 82"/>
                <a:gd name="T20" fmla="*/ 0 w 347"/>
                <a:gd name="T21" fmla="*/ 41 h 82"/>
                <a:gd name="T22" fmla="*/ 81 w 347"/>
                <a:gd name="T23" fmla="*/ 0 h 82"/>
                <a:gd name="T24" fmla="*/ 81 w 347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" h="82">
                  <a:moveTo>
                    <a:pt x="279" y="55"/>
                  </a:moveTo>
                  <a:lnTo>
                    <a:pt x="68" y="55"/>
                  </a:lnTo>
                  <a:lnTo>
                    <a:pt x="68" y="28"/>
                  </a:lnTo>
                  <a:lnTo>
                    <a:pt x="279" y="28"/>
                  </a:lnTo>
                  <a:lnTo>
                    <a:pt x="279" y="55"/>
                  </a:lnTo>
                  <a:close/>
                  <a:moveTo>
                    <a:pt x="265" y="0"/>
                  </a:moveTo>
                  <a:lnTo>
                    <a:pt x="347" y="41"/>
                  </a:lnTo>
                  <a:lnTo>
                    <a:pt x="265" y="82"/>
                  </a:lnTo>
                  <a:lnTo>
                    <a:pt x="265" y="0"/>
                  </a:lnTo>
                  <a:close/>
                  <a:moveTo>
                    <a:pt x="81" y="82"/>
                  </a:moveTo>
                  <a:lnTo>
                    <a:pt x="0" y="41"/>
                  </a:lnTo>
                  <a:lnTo>
                    <a:pt x="81" y="0"/>
                  </a:lnTo>
                  <a:lnTo>
                    <a:pt x="81" y="8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20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425" y="1079307"/>
            <a:ext cx="11269663" cy="549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8.7. Порядок доклада по средствам связи в случае аварии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</a:p>
          <a:p>
            <a:pPr indent="468000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Характер повреждений: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повреждения, связанные с угрозой жизни (признаки: потеря сознания, отсутствие пульса и т. д.);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серьезные повреждения, угрожающие потерей сознания (признаки: переломы костей и т. д.);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повреждения, влекущие госпитализацию;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повреждения, излечиваемые на месте;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легкие травмы, оказание помощи по которым возможно оказание первой медицинской помощи на месте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Категория травмированных: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l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пилот;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l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штурман;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l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технический персонал;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l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официальные лица;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900430" algn="l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сотрудники полиции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  <a:p>
            <a:pPr marL="342900" lvl="0">
              <a:lnSpc>
                <a:spcPct val="107000"/>
              </a:lnSpc>
              <a:spcAft>
                <a:spcPts val="0"/>
              </a:spcAft>
              <a:tabLst>
                <a:tab pos="900430" algn="l"/>
                <a:tab pos="782002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3. Спортивный номер пострадавшего экипажа.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425" y="1191260"/>
            <a:ext cx="11269663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4. Место и обстоятельства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Место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происшествия привязывается к одному из перечисленных пунктов:</a:t>
            </a:r>
          </a:p>
          <a:p>
            <a:pPr marL="342900" indent="457200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координатам GPS;</a:t>
            </a:r>
          </a:p>
          <a:p>
            <a:pPr marL="342900" indent="457200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местному объекту (населенному пункту);</a:t>
            </a:r>
          </a:p>
          <a:p>
            <a:pPr marL="342900" indent="457200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километру специального участка (СУ);</a:t>
            </a:r>
          </a:p>
          <a:p>
            <a:pPr marL="342900" indent="457200">
              <a:lnSpc>
                <a:spcPct val="107000"/>
              </a:lnSpc>
              <a:buFont typeface="Symbol" panose="05050102010706020507" pitchFamily="18" charset="2"/>
              <a:buChar char=""/>
              <a:tabLst>
                <a:tab pos="900430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расстоянию до ближайшей «навигационной точки».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Возможность проезда по трассе СУ других участников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трофи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-рейда (блокирована или нет спортивная трасса).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Пример доклада: «Требуется госпитализация, водитель экипажа 63, через 200 метров после контрольного пункта 55, примерно 15 км от старта СУ, перевернутый автомобиль на маршруте. Проезд не возможен. Доложил: Иванов Иван».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61" y="608885"/>
            <a:ext cx="10765027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9. Адреса и телефоны экстренных служб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9.1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МЧС 266 ПЧ 6 ОФПС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624022, ул. Карла Маркса, 28, Сысерть, Свердловская обл.,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Тел.: 8 (34374)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61-750</a:t>
            </a:r>
            <a:endParaRPr lang="en-US" dirty="0" smtClean="0">
              <a:solidFill>
                <a:srgbClr val="222222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9.2 Станция скорой медицинской помощи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624022, ул. Коммуны, 71,  Сысерть, Свердловская обл.,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Тел.: 8 (34374)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65-501</a:t>
            </a:r>
            <a:endParaRPr lang="en-US" dirty="0" smtClean="0">
              <a:solidFill>
                <a:srgbClr val="222222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9.3 Отдел полиции №32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624022, ул. Коммуны,22 , Сысерть, Свердловская обл.,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Тел.: 8 (34374)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68-381</a:t>
            </a:r>
            <a:endParaRPr lang="en-US" dirty="0" smtClean="0">
              <a:solidFill>
                <a:srgbClr val="222222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9.4 Администрация 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Сысертского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городского округа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624022 ул. Ленина, 35, Сысерть, Свердловская обл.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Тел.: 8 (343) 227-07-67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422" y="335281"/>
            <a:ext cx="10737867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Лист уведомлений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endParaRPr lang="en-US" b="1" dirty="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 МЧС 266 ПЧ 6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ОФПС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Дата ___/___/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2023г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 Подпись___________ ФИО ответственного ___________________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 Станция скорой медицинской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помощи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Дата ___/___/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2023г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 Подпись___________ ФИО ответственного ___________________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 Отдел полиции №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32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Дата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___/___/2023г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 Подпись___________ ФИО ответственного ___________________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4 Администрация  </a:t>
            </a:r>
            <a:r>
              <a:rPr lang="ru-RU" b="1" dirty="0" err="1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Сысертского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городского округа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Дата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___/___/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2023г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 Подпись___________ ФИО ответственного ___________________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4726305" algn="ctr"/>
                <a:tab pos="7820025" algn="l"/>
              </a:tabLs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274" y="778527"/>
            <a:ext cx="8266892" cy="5468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2779" y="220147"/>
            <a:ext cx="173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2.</a:t>
            </a:r>
          </a:p>
        </p:txBody>
      </p:sp>
    </p:spTree>
    <p:extLst>
      <p:ext uri="{BB962C8B-B14F-4D97-AF65-F5344CB8AC3E}">
        <p14:creationId xmlns:p14="http://schemas.microsoft.com/office/powerpoint/2010/main" val="11278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" y="1152524"/>
            <a:ext cx="9699308" cy="47301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4102" y="220147"/>
            <a:ext cx="173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13" y="241301"/>
            <a:ext cx="4523704" cy="64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40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13" y="165100"/>
            <a:ext cx="4865072" cy="6450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83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13" y="178333"/>
            <a:ext cx="4768777" cy="6403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886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13904-6705-EA83-892A-097B747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47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Администрация </a:t>
            </a:r>
            <a:r>
              <a:rPr lang="ru-RU" sz="4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216ECF-901C-6E13-FD1B-E50F48C4BBD9}"/>
              </a:ext>
            </a:extLst>
          </p:cNvPr>
          <p:cNvSpPr txBox="1"/>
          <p:nvPr/>
        </p:nvSpPr>
        <p:spPr>
          <a:xfrm>
            <a:off x="982663" y="1879600"/>
            <a:ext cx="10334625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Администрация выдает согласование на проведение  спортивного мероприятия на территории МО.</a:t>
            </a:r>
          </a:p>
          <a:p>
            <a:pPr marL="457200" indent="457200">
              <a:lnSpc>
                <a:spcPct val="107000"/>
              </a:lnSpc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этапе выдает предварительное согласование.</a:t>
            </a:r>
          </a:p>
          <a:p>
            <a:pPr marL="457200" indent="457200">
              <a:lnSpc>
                <a:spcPct val="107000"/>
              </a:lnSpc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дальнейшем согласовывает сроки проведения, маршрут, расположение базового лагеря.</a:t>
            </a:r>
          </a:p>
        </p:txBody>
      </p:sp>
    </p:spTree>
    <p:extLst>
      <p:ext uri="{BB962C8B-B14F-4D97-AF65-F5344CB8AC3E}">
        <p14:creationId xmlns:p14="http://schemas.microsoft.com/office/powerpoint/2010/main" val="35533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3830"/>
          <a:stretch/>
        </p:blipFill>
        <p:spPr>
          <a:xfrm rot="16200000">
            <a:off x="3626564" y="-135758"/>
            <a:ext cx="5270961" cy="724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42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1015" y="316523"/>
            <a:ext cx="11684978" cy="145073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Включение спортивного мероприятия в единый календарный план (ЕКП)</a:t>
            </a:r>
            <a:endParaRPr lang="ru-RU" sz="4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1015" y="2532185"/>
            <a:ext cx="11106273" cy="3779715"/>
          </a:xfrm>
        </p:spPr>
        <p:txBody>
          <a:bodyPr>
            <a:normAutofit/>
          </a:bodyPr>
          <a:lstStyle/>
          <a:p>
            <a:pPr marL="457200" indent="457200"/>
            <a:r>
              <a:rPr lang="ru-RU" dirty="0" smtClean="0">
                <a:solidFill>
                  <a:schemeClr val="tx1"/>
                </a:solidFill>
                <a:latin typeface="+mj-lt"/>
              </a:rPr>
              <a:t>В ЕКП включаются спортивные мероприятия имеющие следующий статус:</a:t>
            </a:r>
          </a:p>
          <a:p>
            <a:pPr marL="457200" indent="457200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457200" indent="4572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+mj-lt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еждународные спортивные мероприятия;</a:t>
            </a:r>
          </a:p>
          <a:p>
            <a:pPr marL="457200" indent="4572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+mj-lt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сероссийские спортивные мероприятия среди команд и участников, представляющих не менее 25% от общего количества субъектов Российской Федерации;</a:t>
            </a:r>
          </a:p>
          <a:p>
            <a:pPr marL="457200" indent="45720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+mj-lt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ежрегиональные спортивные мероприятия среди команд и участников, представляющих не менее 50% от общего количества субъектов Российской Федерации, входящих в соответствующий федеральный округ.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9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55D7F7-3069-F183-BDB4-05A37BB3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4850"/>
            <a:ext cx="12192000" cy="9726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Федерация автоспорта </a:t>
            </a:r>
            <a:r>
              <a:rPr lang="en-US" sz="4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Свердловской области</a:t>
            </a:r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2C6836-B15E-B16A-AB4D-204413597AB0}"/>
              </a:ext>
            </a:extLst>
          </p:cNvPr>
          <p:cNvSpPr txBox="1"/>
          <p:nvPr/>
        </p:nvSpPr>
        <p:spPr>
          <a:xfrm>
            <a:off x="479425" y="1447067"/>
            <a:ext cx="11269663" cy="3911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включения спортивного мероприятия в ЕКП необходимо:</a:t>
            </a:r>
          </a:p>
          <a:p>
            <a:pPr marL="342900" lvl="0" indent="457200"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тправить заявку в  федерацию автоспорта Свердловской области с просьбой о включении мероприятия в ЕКП,</a:t>
            </a:r>
          </a:p>
          <a:p>
            <a:pPr marL="342900" lvl="0" indent="457200"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предоставить информацию о планируемом спортивном мероприятии,</a:t>
            </a:r>
          </a:p>
          <a:p>
            <a:pPr marL="342900" lvl="0" indent="457200"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 положения (регламента) о проведении спортивного мероприятия,</a:t>
            </a:r>
          </a:p>
          <a:p>
            <a:pPr marL="342900" lvl="0" indent="457200"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исьменное согласие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дминистрации МО, на территории которого будет проводиться соревнование.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srgbClr val="00266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D33D17-DB4F-E8DC-AE51-D572143A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Российская автомобильная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(РАФ)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377" y="1890345"/>
            <a:ext cx="10515600" cy="3843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+mj-lt"/>
              </a:rPr>
              <a:t>       Председатели комитетов РАФ, на основании полученных заявок от региональных федераций, составляют проект календаря и направляют его в РАФ</a:t>
            </a: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      РАФ направляет письма в региональные министерства спорта для подтверждения сроков проведения спортивных мероприятий.</a:t>
            </a:r>
          </a:p>
          <a:p>
            <a:pPr marL="0" indent="0">
              <a:buNone/>
            </a:pP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       После получения подтверждений от региональных министерств, РАФ включает спортивное мероприятие в ЕКП.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91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3136264" y="156233"/>
            <a:ext cx="6120000" cy="360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Организатор спортивного </a:t>
            </a:r>
            <a:r>
              <a:rPr lang="ru-RU" sz="1600" dirty="0">
                <a:solidFill>
                  <a:schemeClr val="tx1"/>
                </a:solidFill>
              </a:rPr>
              <a:t>мероприятия</a:t>
            </a: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6564188" y="5363844"/>
            <a:ext cx="2556000" cy="792000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Подтверждение</a:t>
            </a:r>
          </a:p>
          <a:p>
            <a:pPr algn="ctr"/>
            <a:r>
              <a:rPr lang="ru-RU" sz="1200" dirty="0"/>
              <a:t>сроков</a:t>
            </a:r>
          </a:p>
        </p:txBody>
      </p:sp>
      <p:sp>
        <p:nvSpPr>
          <p:cNvPr id="60" name="Блок-схема: процесс 59"/>
          <p:cNvSpPr/>
          <p:nvPr/>
        </p:nvSpPr>
        <p:spPr>
          <a:xfrm>
            <a:off x="3143250" y="1340723"/>
            <a:ext cx="6120000" cy="360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Федерация автоспорта Свердловской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5" name="Блок-схема: процесс 64"/>
          <p:cNvSpPr/>
          <p:nvPr/>
        </p:nvSpPr>
        <p:spPr>
          <a:xfrm>
            <a:off x="3143250" y="2525213"/>
            <a:ext cx="6120000" cy="360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Комитет по </a:t>
            </a:r>
            <a:r>
              <a:rPr lang="ru-RU" sz="1600" dirty="0" err="1">
                <a:solidFill>
                  <a:schemeClr val="tx1"/>
                </a:solidFill>
              </a:rPr>
              <a:t>Трофи</a:t>
            </a:r>
            <a:r>
              <a:rPr lang="ru-RU" sz="1600" dirty="0">
                <a:solidFill>
                  <a:schemeClr val="tx1"/>
                </a:solidFill>
              </a:rPr>
              <a:t>-рейдам </a:t>
            </a:r>
            <a:r>
              <a:rPr lang="ru-RU" sz="1600" dirty="0" smtClean="0">
                <a:solidFill>
                  <a:schemeClr val="tx1"/>
                </a:solidFill>
              </a:rPr>
              <a:t>РАФ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3143250" y="3709703"/>
            <a:ext cx="6120000" cy="360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Российская автомобильная </a:t>
            </a:r>
            <a:r>
              <a:rPr lang="ru-RU" sz="1600" dirty="0" smtClean="0">
                <a:solidFill>
                  <a:schemeClr val="tx1"/>
                </a:solidFill>
              </a:rPr>
              <a:t>федерация РАФ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7" name="Блок-схема: процесс 66"/>
          <p:cNvSpPr/>
          <p:nvPr/>
        </p:nvSpPr>
        <p:spPr>
          <a:xfrm>
            <a:off x="3143250" y="4966193"/>
            <a:ext cx="6120000" cy="360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Министерство спорта Свердловской области</a:t>
            </a:r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3143250" y="6222683"/>
            <a:ext cx="6120000" cy="360000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Федерация автоспорта  Свердловской области</a:t>
            </a:r>
          </a:p>
        </p:txBody>
      </p:sp>
      <p:sp>
        <p:nvSpPr>
          <p:cNvPr id="70" name="Выноска со стрелкой вниз 69"/>
          <p:cNvSpPr/>
          <p:nvPr/>
        </p:nvSpPr>
        <p:spPr>
          <a:xfrm>
            <a:off x="3287713" y="5378438"/>
            <a:ext cx="2556000" cy="79200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Запрос </a:t>
            </a:r>
            <a:r>
              <a:rPr lang="ru-RU" sz="1200" dirty="0" smtClean="0"/>
              <a:t>подтверждения о </a:t>
            </a:r>
            <a:r>
              <a:rPr lang="ru-RU" sz="1200" dirty="0"/>
              <a:t>включении соревнований в ЕКП </a:t>
            </a:r>
          </a:p>
        </p:txBody>
      </p:sp>
      <p:sp>
        <p:nvSpPr>
          <p:cNvPr id="71" name="Выноска со стрелкой вниз 70"/>
          <p:cNvSpPr/>
          <p:nvPr/>
        </p:nvSpPr>
        <p:spPr>
          <a:xfrm>
            <a:off x="3287713" y="4129568"/>
            <a:ext cx="2556000" cy="79200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исьмо о согласовании сроков</a:t>
            </a:r>
            <a:endParaRPr lang="ru-RU" sz="1200" dirty="0"/>
          </a:p>
        </p:txBody>
      </p:sp>
      <p:sp>
        <p:nvSpPr>
          <p:cNvPr id="72" name="Выноска со стрелкой вниз 71"/>
          <p:cNvSpPr/>
          <p:nvPr/>
        </p:nvSpPr>
        <p:spPr>
          <a:xfrm>
            <a:off x="3287713" y="2945078"/>
            <a:ext cx="2556000" cy="72000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Проект календаря на согласование </a:t>
            </a:r>
            <a:endParaRPr lang="ru-RU" sz="1200" dirty="0"/>
          </a:p>
        </p:txBody>
      </p:sp>
      <p:sp>
        <p:nvSpPr>
          <p:cNvPr id="73" name="Выноска со стрелкой вниз 72"/>
          <p:cNvSpPr/>
          <p:nvPr/>
        </p:nvSpPr>
        <p:spPr>
          <a:xfrm>
            <a:off x="3287713" y="1760588"/>
            <a:ext cx="2556000" cy="72000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/>
              <a:t>Заявка для включения соревнований в ЕКП</a:t>
            </a:r>
            <a:endParaRPr lang="ru-RU" sz="1200" dirty="0"/>
          </a:p>
        </p:txBody>
      </p:sp>
      <p:sp>
        <p:nvSpPr>
          <p:cNvPr id="74" name="Выноска со стрелкой вниз 73"/>
          <p:cNvSpPr/>
          <p:nvPr/>
        </p:nvSpPr>
        <p:spPr>
          <a:xfrm>
            <a:off x="3287713" y="568478"/>
            <a:ext cx="2556000" cy="720000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Заявка для включения соревнований в ЕКП</a:t>
            </a:r>
            <a:endParaRPr lang="ru-RU" sz="1200" dirty="0"/>
          </a:p>
        </p:txBody>
      </p:sp>
      <p:sp>
        <p:nvSpPr>
          <p:cNvPr id="76" name="Выноска со стрелкой вверх 75"/>
          <p:cNvSpPr/>
          <p:nvPr/>
        </p:nvSpPr>
        <p:spPr>
          <a:xfrm>
            <a:off x="6564188" y="2933065"/>
            <a:ext cx="2556000" cy="720000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Спортивное </a:t>
            </a:r>
            <a:r>
              <a:rPr lang="ru-RU" sz="1200" dirty="0" smtClean="0"/>
              <a:t>мероприятие включено </a:t>
            </a:r>
            <a:r>
              <a:rPr lang="ru-RU" sz="1200" dirty="0"/>
              <a:t>в </a:t>
            </a:r>
            <a:r>
              <a:rPr lang="ru-RU" sz="1200" dirty="0" smtClean="0"/>
              <a:t>ЕКП присвоен номер</a:t>
            </a:r>
            <a:endParaRPr lang="ru-RU" sz="1200" dirty="0"/>
          </a:p>
        </p:txBody>
      </p:sp>
      <p:sp>
        <p:nvSpPr>
          <p:cNvPr id="77" name="Выноска со стрелкой вверх 76"/>
          <p:cNvSpPr/>
          <p:nvPr/>
        </p:nvSpPr>
        <p:spPr>
          <a:xfrm>
            <a:off x="6564188" y="563244"/>
            <a:ext cx="2556000" cy="720000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Номер в ЕКП </a:t>
            </a:r>
            <a:endParaRPr lang="ru-RU" sz="1200" dirty="0"/>
          </a:p>
        </p:txBody>
      </p:sp>
      <p:sp>
        <p:nvSpPr>
          <p:cNvPr id="78" name="Выноска со стрелкой вверх 77"/>
          <p:cNvSpPr/>
          <p:nvPr/>
        </p:nvSpPr>
        <p:spPr>
          <a:xfrm>
            <a:off x="6564188" y="1733005"/>
            <a:ext cx="2556000" cy="720000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Номер в ЕКП</a:t>
            </a:r>
            <a:endParaRPr lang="ru-RU" sz="1200" dirty="0"/>
          </a:p>
        </p:txBody>
      </p:sp>
      <p:sp>
        <p:nvSpPr>
          <p:cNvPr id="79" name="Выноска со стрелкой вверх 78"/>
          <p:cNvSpPr/>
          <p:nvPr/>
        </p:nvSpPr>
        <p:spPr>
          <a:xfrm>
            <a:off x="6564188" y="4106545"/>
            <a:ext cx="2556000" cy="792000"/>
          </a:xfrm>
          <a:prstGeom prst="up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/>
              <a:t>Согласование </a:t>
            </a:r>
            <a:r>
              <a:rPr lang="ru-RU" sz="1200" dirty="0" smtClean="0"/>
              <a:t> сроков </a:t>
            </a:r>
            <a:r>
              <a:rPr lang="ru-RU" sz="1200" dirty="0"/>
              <a:t>проведения спортивного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2143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632D2A-8D47-0203-ED20-62BDBB8B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17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4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Лесничество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D21B67-0C68-8970-DB60-288AC9F220FE}"/>
              </a:ext>
            </a:extLst>
          </p:cNvPr>
          <p:cNvSpPr txBox="1"/>
          <p:nvPr/>
        </p:nvSpPr>
        <p:spPr>
          <a:xfrm>
            <a:off x="425513" y="1837433"/>
            <a:ext cx="10891775" cy="445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согласования спортивного мероприятия необходимо: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написать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на имя директора лесничества.</a:t>
            </a:r>
          </a:p>
          <a:p>
            <a:pPr marL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Приложить:</a:t>
            </a:r>
          </a:p>
          <a:p>
            <a:pPr marL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согласование администрации МО,</a:t>
            </a:r>
          </a:p>
          <a:p>
            <a:pPr marL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согласование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епартамента лесного хозяйства.</a:t>
            </a:r>
          </a:p>
          <a:p>
            <a:pPr marL="800100" indent="-342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Aft>
                <a:spcPts val="2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согласовании, лесничество проверяет маршрут спортивного мероприятия, не допускается прохождение маршрута по территориям заказников, природных парков, охотничьих  хозяйств и особо охраняемым территориям.</a:t>
            </a:r>
          </a:p>
        </p:txBody>
      </p:sp>
    </p:spTree>
    <p:extLst>
      <p:ext uri="{BB962C8B-B14F-4D97-AF65-F5344CB8AC3E}">
        <p14:creationId xmlns:p14="http://schemas.microsoft.com/office/powerpoint/2010/main" val="825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3D1D1-5A35-6936-3B6C-C4F4A38B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593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4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природных ресурсов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(Департамент лесного хозяйства).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0EF461-C1E8-A552-98DA-98B56E2C11BF}"/>
              </a:ext>
            </a:extLst>
          </p:cNvPr>
          <p:cNvSpPr txBox="1"/>
          <p:nvPr/>
        </p:nvSpPr>
        <p:spPr>
          <a:xfrm>
            <a:off x="982663" y="1827530"/>
            <a:ext cx="10334626" cy="4351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согласования спортивного  мероприятия необходимо: </a:t>
            </a:r>
          </a:p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написать письмо на имя заместителя министра природных ресурсов.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риложить:</a:t>
            </a:r>
          </a:p>
          <a:p>
            <a:pPr marL="457200" indent="457200">
              <a:lnSpc>
                <a:spcPct val="107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дминистрации МО</a:t>
            </a:r>
          </a:p>
          <a:p>
            <a:pPr marL="457200" indent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согласование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есничества,</a:t>
            </a:r>
          </a:p>
          <a:p>
            <a:pPr marL="457200" indent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карту местности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«квадратом»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соревнований или треками.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письмо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внесении спортивного мероприятия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ЕКП.</a:t>
            </a:r>
          </a:p>
          <a:p>
            <a:pPr marL="457200" indent="457200">
              <a:lnSpc>
                <a:spcPct val="107000"/>
              </a:lnSpc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 Выбрать период, в который минимальная вероятность лесных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пожаров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как следствие введение запрета на посещение лесов. </a:t>
            </a:r>
          </a:p>
        </p:txBody>
      </p:sp>
    </p:spTree>
    <p:extLst>
      <p:ext uri="{BB962C8B-B14F-4D97-AF65-F5344CB8AC3E}">
        <p14:creationId xmlns:p14="http://schemas.microsoft.com/office/powerpoint/2010/main" val="42663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1657</Words>
  <Application>Microsoft Office PowerPoint</Application>
  <PresentationFormat>Широкоэкранный</PresentationFormat>
  <Paragraphs>290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Symbol</vt:lpstr>
      <vt:lpstr>Times New Roman</vt:lpstr>
      <vt:lpstr>Тема Office</vt:lpstr>
      <vt:lpstr>Взаимодействие организатора соревнования и ГСК с органами власти разных уровней при подготовке и проведении авто спортивного соревнования</vt:lpstr>
      <vt:lpstr>Спортивное мероприятие согласовывают:</vt:lpstr>
      <vt:lpstr>1. Администрация МО </vt:lpstr>
      <vt:lpstr>Включение спортивного мероприятия в единый календарный план (ЕКП)</vt:lpstr>
      <vt:lpstr>2. Федерация автоспорта  Свердловской области </vt:lpstr>
      <vt:lpstr>3. Российская автомобильная  федерация (РАФ)</vt:lpstr>
      <vt:lpstr>Презентация PowerPoint</vt:lpstr>
      <vt:lpstr>4. Лесничество </vt:lpstr>
      <vt:lpstr>5. Министерство природных ресурсов  (Департамент лесного хозяйства). </vt:lpstr>
      <vt:lpstr>6. Отдел полиции  </vt:lpstr>
      <vt:lpstr>7. МЧС  </vt:lpstr>
      <vt:lpstr>8. Скорая помощь  </vt:lpstr>
      <vt:lpstr>9.  Городская больница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Закаменных</dc:creator>
  <cp:lastModifiedBy>Пользователь</cp:lastModifiedBy>
  <cp:revision>117</cp:revision>
  <dcterms:created xsi:type="dcterms:W3CDTF">2024-02-10T16:56:17Z</dcterms:created>
  <dcterms:modified xsi:type="dcterms:W3CDTF">2024-03-02T07:45:16Z</dcterms:modified>
</cp:coreProperties>
</file>